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sldIdLst>
    <p:sldId id="257" r:id="rId2"/>
    <p:sldId id="281" r:id="rId3"/>
    <p:sldId id="286" r:id="rId4"/>
    <p:sldId id="296" r:id="rId5"/>
    <p:sldId id="287" r:id="rId6"/>
    <p:sldId id="297" r:id="rId7"/>
    <p:sldId id="298" r:id="rId8"/>
    <p:sldId id="299" r:id="rId9"/>
    <p:sldId id="300" r:id="rId10"/>
    <p:sldId id="301" r:id="rId11"/>
    <p:sldId id="302" r:id="rId12"/>
    <p:sldId id="303" r:id="rId13"/>
    <p:sldId id="305" r:id="rId14"/>
    <p:sldId id="304" r:id="rId15"/>
    <p:sldId id="306"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D2C"/>
    <a:srgbClr val="FF0066"/>
    <a:srgbClr val="3C8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309" autoAdjust="0"/>
  </p:normalViewPr>
  <p:slideViewPr>
    <p:cSldViewPr snapToGrid="0">
      <p:cViewPr varScale="1">
        <p:scale>
          <a:sx n="99" d="100"/>
          <a:sy n="99" d="100"/>
        </p:scale>
        <p:origin x="9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Initial contacts received in period - children (rate per 10k U18) - all</a:t>
            </a:r>
            <a:r>
              <a:rPr lang="en-US" baseline="0"/>
              <a:t> LA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'Initial Contacts in Period'!$C$6</c:f>
              <c:strCache>
                <c:ptCount val="1"/>
                <c:pt idx="0">
                  <c:v>Initial contacts received in period - children (rate per 10k U18)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'Initial Contacts in Period'!$D$5:$F$5</c:f>
              <c:strCache>
                <c:ptCount val="3"/>
                <c:pt idx="0">
                  <c:v>Q1 23/24</c:v>
                </c:pt>
                <c:pt idx="1">
                  <c:v>Q2 23/24</c:v>
                </c:pt>
                <c:pt idx="2">
                  <c:v>Q3 23/24</c:v>
                </c:pt>
              </c:strCache>
            </c:strRef>
          </c:cat>
          <c:val>
            <c:numRef>
              <c:f>'Initial Contacts in Period'!$D$6:$F$6</c:f>
              <c:numCache>
                <c:formatCode>0.0</c:formatCode>
                <c:ptCount val="3"/>
                <c:pt idx="0">
                  <c:v>256.40741840975903</c:v>
                </c:pt>
                <c:pt idx="1">
                  <c:v>245.12844588836194</c:v>
                </c:pt>
                <c:pt idx="2">
                  <c:v>249.01259771168532</c:v>
                </c:pt>
              </c:numCache>
            </c:numRef>
          </c:val>
          <c:extLst>
            <c:ext xmlns:c16="http://schemas.microsoft.com/office/drawing/2014/chart" uri="{C3380CC4-5D6E-409C-BE32-E72D297353CC}">
              <c16:uniqueId val="{00000000-4533-4208-9015-AD57ED7376C5}"/>
            </c:ext>
          </c:extLst>
        </c:ser>
        <c:dLbls>
          <c:showLegendKey val="0"/>
          <c:showVal val="0"/>
          <c:showCatName val="0"/>
          <c:showSerName val="0"/>
          <c:showPercent val="0"/>
          <c:showBubbleSize val="0"/>
        </c:dLbls>
        <c:gapWidth val="219"/>
        <c:overlap val="-27"/>
        <c:axId val="1221920208"/>
        <c:axId val="1133628480"/>
      </c:barChart>
      <c:catAx>
        <c:axId val="122192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628480"/>
        <c:crosses val="autoZero"/>
        <c:auto val="1"/>
        <c:lblAlgn val="ctr"/>
        <c:lblOffset val="100"/>
        <c:noMultiLvlLbl val="0"/>
      </c:catAx>
      <c:valAx>
        <c:axId val="11336284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Contact</a:t>
                </a:r>
                <a:r>
                  <a:rPr lang="en-GB" baseline="0" dirty="0"/>
                  <a:t> (rate per 10k)</a:t>
                </a:r>
                <a:endParaRPr lang="en-GB" dirty="0"/>
              </a:p>
            </c:rich>
          </c:tx>
          <c:layout>
            <c:manualLayout>
              <c:xMode val="edge"/>
              <c:yMode val="edge"/>
              <c:x val="1.9444444444444445E-2"/>
              <c:y val="0.354794726240615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192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dirty="0">
                <a:solidFill>
                  <a:sysClr val="windowText" lastClr="000000">
                    <a:lumMod val="65000"/>
                    <a:lumOff val="35000"/>
                  </a:sysClr>
                </a:solidFill>
              </a:rPr>
              <a:t>Open EH </a:t>
            </a:r>
            <a:r>
              <a:rPr lang="en-GB" sz="1400" dirty="0"/>
              <a:t> - CP Plans  (corr. Coefficient</a:t>
            </a:r>
            <a:r>
              <a:rPr lang="en-GB" sz="1400" baseline="0" dirty="0"/>
              <a:t> 0.04)</a:t>
            </a:r>
            <a:endParaRPr lang="en-GB"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Sheet1!$C$2:$C$50</c:f>
              <c:numCache>
                <c:formatCode>0.0</c:formatCode>
                <c:ptCount val="49"/>
                <c:pt idx="0">
                  <c:v>165.5</c:v>
                </c:pt>
                <c:pt idx="1">
                  <c:v>253.63987388855432</c:v>
                </c:pt>
                <c:pt idx="2">
                  <c:v>60.794800622842054</c:v>
                </c:pt>
                <c:pt idx="3">
                  <c:v>90.681387609715259</c:v>
                </c:pt>
                <c:pt idx="4">
                  <c:v>114.81228668941979</c:v>
                </c:pt>
                <c:pt idx="5">
                  <c:v>155.37627523797329</c:v>
                </c:pt>
                <c:pt idx="6">
                  <c:v>202.25026192319956</c:v>
                </c:pt>
                <c:pt idx="7">
                  <c:v>140.52975728693337</c:v>
                </c:pt>
                <c:pt idx="8">
                  <c:v>224.08035985318872</c:v>
                </c:pt>
                <c:pt idx="9">
                  <c:v>139.43452937728389</c:v>
                </c:pt>
                <c:pt idx="10">
                  <c:v>249.54314409005053</c:v>
                </c:pt>
                <c:pt idx="11">
                  <c:v>222.0776666717093</c:v>
                </c:pt>
                <c:pt idx="12">
                  <c:v>120.39984037531268</c:v>
                </c:pt>
                <c:pt idx="13">
                  <c:v>335.07587308502139</c:v>
                </c:pt>
                <c:pt idx="14">
                  <c:v>94.243363078121803</c:v>
                </c:pt>
                <c:pt idx="15">
                  <c:v>108.14573359138909</c:v>
                </c:pt>
                <c:pt idx="16">
                  <c:v>138.6345648942353</c:v>
                </c:pt>
                <c:pt idx="17">
                  <c:v>362.81141451578054</c:v>
                </c:pt>
                <c:pt idx="18">
                  <c:v>143.07055849230062</c:v>
                </c:pt>
                <c:pt idx="19">
                  <c:v>322.71681796483256</c:v>
                </c:pt>
                <c:pt idx="20">
                  <c:v>96.316957932487057</c:v>
                </c:pt>
                <c:pt idx="21">
                  <c:v>320.5216009643043</c:v>
                </c:pt>
                <c:pt idx="22">
                  <c:v>220.14775301115557</c:v>
                </c:pt>
                <c:pt idx="23">
                  <c:v>67.053035918862463</c:v>
                </c:pt>
                <c:pt idx="24">
                  <c:v>101.7236947666041</c:v>
                </c:pt>
                <c:pt idx="25">
                  <c:v>150.40818514604297</c:v>
                </c:pt>
                <c:pt idx="26">
                  <c:v>67.147653403814559</c:v>
                </c:pt>
                <c:pt idx="27">
                  <c:v>144.50343912151564</c:v>
                </c:pt>
                <c:pt idx="28">
                  <c:v>211.86810628328629</c:v>
                </c:pt>
                <c:pt idx="29">
                  <c:v>198.8393923877795</c:v>
                </c:pt>
                <c:pt idx="30">
                  <c:v>200.83601595156875</c:v>
                </c:pt>
                <c:pt idx="31">
                  <c:v>138.11406596977739</c:v>
                </c:pt>
                <c:pt idx="32">
                  <c:v>142.0770916406222</c:v>
                </c:pt>
                <c:pt idx="33">
                  <c:v>206.4847831495149</c:v>
                </c:pt>
                <c:pt idx="34">
                  <c:v>203.23757836623935</c:v>
                </c:pt>
                <c:pt idx="35">
                  <c:v>149.93228864383826</c:v>
                </c:pt>
                <c:pt idx="36">
                  <c:v>244.74811339995918</c:v>
                </c:pt>
                <c:pt idx="37">
                  <c:v>253.78168096971316</c:v>
                </c:pt>
                <c:pt idx="38">
                  <c:v>212.19512195121953</c:v>
                </c:pt>
                <c:pt idx="39">
                  <c:v>156.3312583720747</c:v>
                </c:pt>
                <c:pt idx="40">
                  <c:v>249.30368476325282</c:v>
                </c:pt>
                <c:pt idx="41">
                  <c:v>267.24278789419219</c:v>
                </c:pt>
                <c:pt idx="42">
                  <c:v>119.46251548946717</c:v>
                </c:pt>
                <c:pt idx="43">
                  <c:v>225.12296632614456</c:v>
                </c:pt>
                <c:pt idx="44">
                  <c:v>102.46864495608486</c:v>
                </c:pt>
                <c:pt idx="45">
                  <c:v>60.311856428361288</c:v>
                </c:pt>
                <c:pt idx="46">
                  <c:v>115.9403570501543</c:v>
                </c:pt>
                <c:pt idx="47">
                  <c:v>258.32371007967083</c:v>
                </c:pt>
                <c:pt idx="48">
                  <c:v>150.70787029989344</c:v>
                </c:pt>
              </c:numCache>
            </c:numRef>
          </c:xVal>
          <c:yVal>
            <c:numRef>
              <c:f>Sheet1!$F$2:$F$50</c:f>
              <c:numCache>
                <c:formatCode>0.0</c:formatCode>
                <c:ptCount val="49"/>
                <c:pt idx="0">
                  <c:v>52</c:v>
                </c:pt>
                <c:pt idx="1">
                  <c:v>99.897268766162455</c:v>
                </c:pt>
                <c:pt idx="2">
                  <c:v>78.126057815990791</c:v>
                </c:pt>
                <c:pt idx="3">
                  <c:v>65.421157571328223</c:v>
                </c:pt>
                <c:pt idx="4">
                  <c:v>48.054607508532428</c:v>
                </c:pt>
                <c:pt idx="5">
                  <c:v>58.906390062748109</c:v>
                </c:pt>
                <c:pt idx="6">
                  <c:v>44.640823577643147</c:v>
                </c:pt>
                <c:pt idx="7">
                  <c:v>51.645794081790982</c:v>
                </c:pt>
                <c:pt idx="8">
                  <c:v>51.604713414465877</c:v>
                </c:pt>
                <c:pt idx="9">
                  <c:v>30.93002082787693</c:v>
                </c:pt>
                <c:pt idx="10">
                  <c:v>48.526543712280592</c:v>
                </c:pt>
                <c:pt idx="11">
                  <c:v>42.963254315235318</c:v>
                </c:pt>
                <c:pt idx="12">
                  <c:v>73.291091190469231</c:v>
                </c:pt>
                <c:pt idx="13">
                  <c:v>71.879764757133515</c:v>
                </c:pt>
                <c:pt idx="14">
                  <c:v>35.805057232436042</c:v>
                </c:pt>
                <c:pt idx="15">
                  <c:v>48.045906760381648</c:v>
                </c:pt>
                <c:pt idx="16">
                  <c:v>34.373895698444265</c:v>
                </c:pt>
                <c:pt idx="17">
                  <c:v>79.941498113646574</c:v>
                </c:pt>
                <c:pt idx="18">
                  <c:v>62.916570903240633</c:v>
                </c:pt>
                <c:pt idx="19">
                  <c:v>24.854718254015221</c:v>
                </c:pt>
                <c:pt idx="20">
                  <c:v>41.669038538168152</c:v>
                </c:pt>
                <c:pt idx="21">
                  <c:v>25.477358025367778</c:v>
                </c:pt>
                <c:pt idx="22">
                  <c:v>52.920132935373928</c:v>
                </c:pt>
                <c:pt idx="23">
                  <c:v>47.678414987532854</c:v>
                </c:pt>
                <c:pt idx="24">
                  <c:v>41.748775187518987</c:v>
                </c:pt>
                <c:pt idx="25">
                  <c:v>40.282436551333305</c:v>
                </c:pt>
                <c:pt idx="26">
                  <c:v>40.598137962235398</c:v>
                </c:pt>
                <c:pt idx="27">
                  <c:v>80.24616869796067</c:v>
                </c:pt>
                <c:pt idx="28">
                  <c:v>29.393789470620764</c:v>
                </c:pt>
                <c:pt idx="29">
                  <c:v>66.052227342549926</c:v>
                </c:pt>
                <c:pt idx="30">
                  <c:v>83.121126219189932</c:v>
                </c:pt>
                <c:pt idx="31">
                  <c:v>64.724042679954508</c:v>
                </c:pt>
                <c:pt idx="32">
                  <c:v>82.803463016848085</c:v>
                </c:pt>
                <c:pt idx="33">
                  <c:v>73.306244298863916</c:v>
                </c:pt>
                <c:pt idx="34">
                  <c:v>53.522971834939646</c:v>
                </c:pt>
                <c:pt idx="35">
                  <c:v>61.907525633584832</c:v>
                </c:pt>
                <c:pt idx="36">
                  <c:v>35.692433204160722</c:v>
                </c:pt>
                <c:pt idx="37">
                  <c:v>68.78819247336962</c:v>
                </c:pt>
                <c:pt idx="38">
                  <c:v>56.097560975609753</c:v>
                </c:pt>
                <c:pt idx="39">
                  <c:v>44.598534394452756</c:v>
                </c:pt>
                <c:pt idx="40">
                  <c:v>51.824117620199985</c:v>
                </c:pt>
                <c:pt idx="41">
                  <c:v>82.060964760988369</c:v>
                </c:pt>
                <c:pt idx="42">
                  <c:v>69.702602230483265</c:v>
                </c:pt>
                <c:pt idx="43">
                  <c:v>37.835792659856224</c:v>
                </c:pt>
                <c:pt idx="44">
                  <c:v>43.011529981566483</c:v>
                </c:pt>
                <c:pt idx="45">
                  <c:v>59.64321056995373</c:v>
                </c:pt>
                <c:pt idx="46">
                  <c:v>55.374498889625933</c:v>
                </c:pt>
                <c:pt idx="47">
                  <c:v>42.115886617046257</c:v>
                </c:pt>
                <c:pt idx="48">
                  <c:v>56.477393819455017</c:v>
                </c:pt>
              </c:numCache>
            </c:numRef>
          </c:yVal>
          <c:smooth val="0"/>
          <c:extLst>
            <c:ext xmlns:c16="http://schemas.microsoft.com/office/drawing/2014/chart" uri="{C3380CC4-5D6E-409C-BE32-E72D297353CC}">
              <c16:uniqueId val="{00000001-75DA-44F8-9ADD-23B5E62ABA6E}"/>
            </c:ext>
          </c:extLst>
        </c:ser>
        <c:dLbls>
          <c:showLegendKey val="0"/>
          <c:showVal val="0"/>
          <c:showCatName val="0"/>
          <c:showSerName val="0"/>
          <c:showPercent val="0"/>
          <c:showBubbleSize val="0"/>
        </c:dLbls>
        <c:axId val="168440960"/>
        <c:axId val="161703712"/>
      </c:scatterChart>
      <c:valAx>
        <c:axId val="1684409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703712"/>
        <c:crosses val="autoZero"/>
        <c:crossBetween val="midCat"/>
      </c:valAx>
      <c:valAx>
        <c:axId val="161703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409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dirty="0">
                <a:solidFill>
                  <a:sysClr val="windowText" lastClr="000000">
                    <a:lumMod val="65000"/>
                    <a:lumOff val="35000"/>
                  </a:sysClr>
                </a:solidFill>
              </a:rPr>
              <a:t>Open EH </a:t>
            </a:r>
            <a:r>
              <a:rPr lang="en-GB" sz="1400" dirty="0"/>
              <a:t> - CLA (corr. Coefficient 0.32)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Sheet1!$C$2:$C$50</c:f>
              <c:numCache>
                <c:formatCode>0.0</c:formatCode>
                <c:ptCount val="49"/>
                <c:pt idx="0">
                  <c:v>165.5</c:v>
                </c:pt>
                <c:pt idx="1">
                  <c:v>253.63987388855432</c:v>
                </c:pt>
                <c:pt idx="2">
                  <c:v>60.794800622842054</c:v>
                </c:pt>
                <c:pt idx="3">
                  <c:v>90.681387609715259</c:v>
                </c:pt>
                <c:pt idx="4">
                  <c:v>114.81228668941979</c:v>
                </c:pt>
                <c:pt idx="5">
                  <c:v>155.37627523797329</c:v>
                </c:pt>
                <c:pt idx="6">
                  <c:v>202.25026192319956</c:v>
                </c:pt>
                <c:pt idx="7">
                  <c:v>140.52975728693337</c:v>
                </c:pt>
                <c:pt idx="8">
                  <c:v>224.08035985318872</c:v>
                </c:pt>
                <c:pt idx="9">
                  <c:v>139.43452937728389</c:v>
                </c:pt>
                <c:pt idx="10">
                  <c:v>249.54314409005053</c:v>
                </c:pt>
                <c:pt idx="11">
                  <c:v>222.0776666717093</c:v>
                </c:pt>
                <c:pt idx="12">
                  <c:v>120.39984037531268</c:v>
                </c:pt>
                <c:pt idx="13">
                  <c:v>335.07587308502139</c:v>
                </c:pt>
                <c:pt idx="14">
                  <c:v>94.243363078121803</c:v>
                </c:pt>
                <c:pt idx="15">
                  <c:v>108.14573359138909</c:v>
                </c:pt>
                <c:pt idx="16">
                  <c:v>138.6345648942353</c:v>
                </c:pt>
                <c:pt idx="17">
                  <c:v>362.81141451578054</c:v>
                </c:pt>
                <c:pt idx="18">
                  <c:v>143.07055849230062</c:v>
                </c:pt>
                <c:pt idx="19">
                  <c:v>322.71681796483256</c:v>
                </c:pt>
                <c:pt idx="20">
                  <c:v>96.316957932487057</c:v>
                </c:pt>
                <c:pt idx="21">
                  <c:v>320.5216009643043</c:v>
                </c:pt>
                <c:pt idx="22">
                  <c:v>220.14775301115557</c:v>
                </c:pt>
                <c:pt idx="23">
                  <c:v>67.053035918862463</c:v>
                </c:pt>
                <c:pt idx="24">
                  <c:v>101.7236947666041</c:v>
                </c:pt>
                <c:pt idx="25">
                  <c:v>150.40818514604297</c:v>
                </c:pt>
                <c:pt idx="26">
                  <c:v>67.147653403814559</c:v>
                </c:pt>
                <c:pt idx="27">
                  <c:v>144.50343912151564</c:v>
                </c:pt>
                <c:pt idx="28">
                  <c:v>211.86810628328629</c:v>
                </c:pt>
                <c:pt idx="29">
                  <c:v>198.8393923877795</c:v>
                </c:pt>
                <c:pt idx="30">
                  <c:v>200.83601595156875</c:v>
                </c:pt>
                <c:pt idx="31">
                  <c:v>138.11406596977739</c:v>
                </c:pt>
                <c:pt idx="32">
                  <c:v>142.0770916406222</c:v>
                </c:pt>
                <c:pt idx="33">
                  <c:v>206.4847831495149</c:v>
                </c:pt>
                <c:pt idx="34">
                  <c:v>203.23757836623935</c:v>
                </c:pt>
                <c:pt idx="35">
                  <c:v>149.93228864383826</c:v>
                </c:pt>
                <c:pt idx="36">
                  <c:v>244.74811339995918</c:v>
                </c:pt>
                <c:pt idx="37">
                  <c:v>253.78168096971316</c:v>
                </c:pt>
                <c:pt idx="38">
                  <c:v>212.19512195121953</c:v>
                </c:pt>
                <c:pt idx="39">
                  <c:v>156.3312583720747</c:v>
                </c:pt>
                <c:pt idx="40">
                  <c:v>249.30368476325282</c:v>
                </c:pt>
                <c:pt idx="41">
                  <c:v>267.24278789419219</c:v>
                </c:pt>
                <c:pt idx="42">
                  <c:v>119.46251548946717</c:v>
                </c:pt>
                <c:pt idx="43">
                  <c:v>225.12296632614456</c:v>
                </c:pt>
                <c:pt idx="44">
                  <c:v>102.46864495608486</c:v>
                </c:pt>
                <c:pt idx="45">
                  <c:v>60.311856428361288</c:v>
                </c:pt>
                <c:pt idx="46">
                  <c:v>115.9403570501543</c:v>
                </c:pt>
                <c:pt idx="47">
                  <c:v>258.32371007967083</c:v>
                </c:pt>
                <c:pt idx="48">
                  <c:v>150.70787029989344</c:v>
                </c:pt>
              </c:numCache>
            </c:numRef>
          </c:xVal>
          <c:yVal>
            <c:numRef>
              <c:f>Sheet1!$G$2:$G$50</c:f>
              <c:numCache>
                <c:formatCode>0.0</c:formatCode>
                <c:ptCount val="49"/>
                <c:pt idx="0">
                  <c:v>85</c:v>
                </c:pt>
                <c:pt idx="1">
                  <c:v>191.29264231818343</c:v>
                </c:pt>
                <c:pt idx="2">
                  <c:v>69.189628325773469</c:v>
                </c:pt>
                <c:pt idx="3">
                  <c:v>109.62656013850554</c:v>
                </c:pt>
                <c:pt idx="4">
                  <c:v>42.86689419795222</c:v>
                </c:pt>
                <c:pt idx="5">
                  <c:v>72.992700729927009</c:v>
                </c:pt>
                <c:pt idx="6">
                  <c:v>81.765590124356578</c:v>
                </c:pt>
                <c:pt idx="7">
                  <c:v>80.017732461487313</c:v>
                </c:pt>
                <c:pt idx="8">
                  <c:v>57.123934100505011</c:v>
                </c:pt>
                <c:pt idx="9">
                  <c:v>66.848754692508209</c:v>
                </c:pt>
                <c:pt idx="10">
                  <c:v>82.61797632027519</c:v>
                </c:pt>
                <c:pt idx="11">
                  <c:v>69.437090601031727</c:v>
                </c:pt>
                <c:pt idx="12">
                  <c:v>65.309856824442036</c:v>
                </c:pt>
                <c:pt idx="13">
                  <c:v>144.48558774413709</c:v>
                </c:pt>
                <c:pt idx="14">
                  <c:v>66.972153683468449</c:v>
                </c:pt>
                <c:pt idx="15">
                  <c:v>30.559233981868189</c:v>
                </c:pt>
                <c:pt idx="16">
                  <c:v>57.32876572306381</c:v>
                </c:pt>
                <c:pt idx="17">
                  <c:v>124.81510412338579</c:v>
                </c:pt>
                <c:pt idx="18">
                  <c:v>98.827855665364282</c:v>
                </c:pt>
                <c:pt idx="19">
                  <c:v>69.829922713661801</c:v>
                </c:pt>
                <c:pt idx="20">
                  <c:v>71.611544372972048</c:v>
                </c:pt>
                <c:pt idx="21">
                  <c:v>51.776566309618381</c:v>
                </c:pt>
                <c:pt idx="22">
                  <c:v>153.4683855125844</c:v>
                </c:pt>
                <c:pt idx="23">
                  <c:v>65.705236201900405</c:v>
                </c:pt>
                <c:pt idx="24">
                  <c:v>102.34681081417901</c:v>
                </c:pt>
                <c:pt idx="25">
                  <c:v>75.816753204980927</c:v>
                </c:pt>
                <c:pt idx="26">
                  <c:v>51.670357406481415</c:v>
                </c:pt>
                <c:pt idx="27">
                  <c:v>157.4755641365995</c:v>
                </c:pt>
                <c:pt idx="28">
                  <c:v>57.914496085678529</c:v>
                </c:pt>
                <c:pt idx="29">
                  <c:v>73.391363713944358</c:v>
                </c:pt>
                <c:pt idx="30">
                  <c:v>92.410192347731382</c:v>
                </c:pt>
                <c:pt idx="31">
                  <c:v>77.723013594757077</c:v>
                </c:pt>
                <c:pt idx="32">
                  <c:v>55.501670438624849</c:v>
                </c:pt>
                <c:pt idx="33">
                  <c:v>93.04254084086574</c:v>
                </c:pt>
                <c:pt idx="34">
                  <c:v>113.40881444745952</c:v>
                </c:pt>
                <c:pt idx="35">
                  <c:v>59.005610369510542</c:v>
                </c:pt>
                <c:pt idx="36">
                  <c:v>123.90373240872934</c:v>
                </c:pt>
                <c:pt idx="37">
                  <c:v>104.51798176778976</c:v>
                </c:pt>
                <c:pt idx="38">
                  <c:v>127.64227642276423</c:v>
                </c:pt>
                <c:pt idx="39">
                  <c:v>78.638405169017403</c:v>
                </c:pt>
                <c:pt idx="40">
                  <c:v>135.38194602986164</c:v>
                </c:pt>
                <c:pt idx="41">
                  <c:v>94.769521250521962</c:v>
                </c:pt>
                <c:pt idx="42">
                  <c:v>123.91573729863693</c:v>
                </c:pt>
                <c:pt idx="43">
                  <c:v>103.33900870223231</c:v>
                </c:pt>
                <c:pt idx="44">
                  <c:v>67.228105685473679</c:v>
                </c:pt>
                <c:pt idx="45">
                  <c:v>92.540586803605336</c:v>
                </c:pt>
                <c:pt idx="46">
                  <c:v>107.14388717445851</c:v>
                </c:pt>
                <c:pt idx="47">
                  <c:v>45.318246659356227</c:v>
                </c:pt>
                <c:pt idx="48">
                  <c:v>118.43507383163343</c:v>
                </c:pt>
              </c:numCache>
            </c:numRef>
          </c:yVal>
          <c:smooth val="0"/>
          <c:extLst>
            <c:ext xmlns:c16="http://schemas.microsoft.com/office/drawing/2014/chart" uri="{C3380CC4-5D6E-409C-BE32-E72D297353CC}">
              <c16:uniqueId val="{00000001-0024-409E-BBE3-A0BB9F895D05}"/>
            </c:ext>
          </c:extLst>
        </c:ser>
        <c:dLbls>
          <c:showLegendKey val="0"/>
          <c:showVal val="0"/>
          <c:showCatName val="0"/>
          <c:showSerName val="0"/>
          <c:showPercent val="0"/>
          <c:showBubbleSize val="0"/>
        </c:dLbls>
        <c:axId val="168440960"/>
        <c:axId val="161703712"/>
      </c:scatterChart>
      <c:valAx>
        <c:axId val="1684409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703712"/>
        <c:crosses val="autoZero"/>
        <c:crossBetween val="midCat"/>
      </c:valAx>
      <c:valAx>
        <c:axId val="161703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409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National</a:t>
            </a:r>
            <a:r>
              <a:rPr lang="en-GB" baseline="0"/>
              <a:t> - Children stepped up to and down from children's social care (rate per 10k)</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'Step ups downs'!$B$3</c:f>
              <c:strCache>
                <c:ptCount val="1"/>
                <c:pt idx="0">
                  <c:v>Step ups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'Step ups downs'!$C$2:$E$2</c:f>
              <c:strCache>
                <c:ptCount val="3"/>
                <c:pt idx="0">
                  <c:v>Q1 2024</c:v>
                </c:pt>
                <c:pt idx="1">
                  <c:v> Q2 2024</c:v>
                </c:pt>
                <c:pt idx="2">
                  <c:v>Q3 2024</c:v>
                </c:pt>
              </c:strCache>
            </c:strRef>
          </c:cat>
          <c:val>
            <c:numRef>
              <c:f>'Step ups downs'!$C$3:$E$3</c:f>
              <c:numCache>
                <c:formatCode>0.0</c:formatCode>
                <c:ptCount val="3"/>
                <c:pt idx="0">
                  <c:v>9.1538403008422193</c:v>
                </c:pt>
                <c:pt idx="1">
                  <c:v>9.4669143169452692</c:v>
                </c:pt>
                <c:pt idx="2">
                  <c:v>9.2833540243265222</c:v>
                </c:pt>
              </c:numCache>
            </c:numRef>
          </c:val>
          <c:extLst>
            <c:ext xmlns:c16="http://schemas.microsoft.com/office/drawing/2014/chart" uri="{C3380CC4-5D6E-409C-BE32-E72D297353CC}">
              <c16:uniqueId val="{00000000-885F-47D4-9261-F004D80CE9B5}"/>
            </c:ext>
          </c:extLst>
        </c:ser>
        <c:ser>
          <c:idx val="1"/>
          <c:order val="1"/>
          <c:tx>
            <c:strRef>
              <c:f>'Step ups downs'!$B$4</c:f>
              <c:strCache>
                <c:ptCount val="1"/>
                <c:pt idx="0">
                  <c:v>Step downs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'Step ups downs'!$C$2:$E$2</c:f>
              <c:strCache>
                <c:ptCount val="3"/>
                <c:pt idx="0">
                  <c:v>Q1 2024</c:v>
                </c:pt>
                <c:pt idx="1">
                  <c:v> Q2 2024</c:v>
                </c:pt>
                <c:pt idx="2">
                  <c:v>Q3 2024</c:v>
                </c:pt>
              </c:strCache>
            </c:strRef>
          </c:cat>
          <c:val>
            <c:numRef>
              <c:f>'Step ups downs'!$C$4:$E$4</c:f>
              <c:numCache>
                <c:formatCode>0.0</c:formatCode>
                <c:ptCount val="3"/>
                <c:pt idx="0">
                  <c:v>12.044749910047974</c:v>
                </c:pt>
                <c:pt idx="1">
                  <c:v>13.026620345371017</c:v>
                </c:pt>
                <c:pt idx="2">
                  <c:v>13.937565696588724</c:v>
                </c:pt>
              </c:numCache>
            </c:numRef>
          </c:val>
          <c:extLst>
            <c:ext xmlns:c16="http://schemas.microsoft.com/office/drawing/2014/chart" uri="{C3380CC4-5D6E-409C-BE32-E72D297353CC}">
              <c16:uniqueId val="{00000001-885F-47D4-9261-F004D80CE9B5}"/>
            </c:ext>
          </c:extLst>
        </c:ser>
        <c:dLbls>
          <c:showLegendKey val="0"/>
          <c:showVal val="0"/>
          <c:showCatName val="0"/>
          <c:showSerName val="0"/>
          <c:showPercent val="0"/>
          <c:showBubbleSize val="0"/>
        </c:dLbls>
        <c:gapWidth val="219"/>
        <c:overlap val="-27"/>
        <c:axId val="1671645296"/>
        <c:axId val="2099889824"/>
      </c:barChart>
      <c:catAx>
        <c:axId val="167164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889824"/>
        <c:crosses val="autoZero"/>
        <c:auto val="1"/>
        <c:lblAlgn val="ctr"/>
        <c:lblOffset val="100"/>
        <c:noMultiLvlLbl val="0"/>
      </c:catAx>
      <c:valAx>
        <c:axId val="2099889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164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National</a:t>
            </a:r>
            <a:r>
              <a:rPr lang="en-GB" baseline="0"/>
              <a:t> - % of children ceasing EH, with outcome met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'Step ups downs (2)'!$B$3</c:f>
              <c:strCache>
                <c:ptCount val="1"/>
                <c:pt idx="0">
                  <c:v>Number of child EH episodes closed in period, with an end reason of 'outcomes met'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'Step ups downs (2)'!$C$2:$E$2</c:f>
              <c:strCache>
                <c:ptCount val="3"/>
                <c:pt idx="0">
                  <c:v>Q1 2024</c:v>
                </c:pt>
                <c:pt idx="1">
                  <c:v> Q2 2024</c:v>
                </c:pt>
                <c:pt idx="2">
                  <c:v>Q3 2024</c:v>
                </c:pt>
              </c:strCache>
            </c:strRef>
          </c:cat>
          <c:val>
            <c:numRef>
              <c:f>'Step ups downs (2)'!$C$3:$E$3</c:f>
              <c:numCache>
                <c:formatCode>0.00%</c:formatCode>
                <c:ptCount val="3"/>
                <c:pt idx="0">
                  <c:v>0.5478073757831925</c:v>
                </c:pt>
                <c:pt idx="1">
                  <c:v>0.5146686064295275</c:v>
                </c:pt>
                <c:pt idx="2">
                  <c:v>0.50444753376500961</c:v>
                </c:pt>
              </c:numCache>
            </c:numRef>
          </c:val>
          <c:extLst>
            <c:ext xmlns:c16="http://schemas.microsoft.com/office/drawing/2014/chart" uri="{C3380CC4-5D6E-409C-BE32-E72D297353CC}">
              <c16:uniqueId val="{00000000-021C-473D-B47D-DB0973CF9FAB}"/>
            </c:ext>
          </c:extLst>
        </c:ser>
        <c:dLbls>
          <c:showLegendKey val="0"/>
          <c:showVal val="0"/>
          <c:showCatName val="0"/>
          <c:showSerName val="0"/>
          <c:showPercent val="0"/>
          <c:showBubbleSize val="0"/>
        </c:dLbls>
        <c:gapWidth val="219"/>
        <c:overlap val="-27"/>
        <c:axId val="1671645296"/>
        <c:axId val="2099889824"/>
      </c:barChart>
      <c:catAx>
        <c:axId val="167164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889824"/>
        <c:crosses val="autoZero"/>
        <c:auto val="1"/>
        <c:lblAlgn val="ctr"/>
        <c:lblOffset val="100"/>
        <c:noMultiLvlLbl val="0"/>
      </c:catAx>
      <c:valAx>
        <c:axId val="2099889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164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Spread of values submitted by LAs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'Initial Contacts in Period'!$M$6:$M$61</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xVal>
          <c:yVal>
            <c:numRef>
              <c:f>'Initial Contacts in Period'!$O$6:$O$61</c:f>
              <c:numCache>
                <c:formatCode>General</c:formatCode>
                <c:ptCount val="56"/>
                <c:pt idx="0">
                  <c:v>1104.13564205137</c:v>
                </c:pt>
                <c:pt idx="1">
                  <c:v>839.63502800445417</c:v>
                </c:pt>
                <c:pt idx="2">
                  <c:v>678.17062869554729</c:v>
                </c:pt>
                <c:pt idx="3">
                  <c:v>620.30717471109278</c:v>
                </c:pt>
                <c:pt idx="4">
                  <c:v>566.71108456248373</c:v>
                </c:pt>
                <c:pt idx="5">
                  <c:v>523.25775536781646</c:v>
                </c:pt>
                <c:pt idx="6">
                  <c:v>467.31177720084963</c:v>
                </c:pt>
                <c:pt idx="7">
                  <c:v>464.30202466128787</c:v>
                </c:pt>
                <c:pt idx="8">
                  <c:v>454.3321648403213</c:v>
                </c:pt>
                <c:pt idx="9">
                  <c:v>444.24204474298404</c:v>
                </c:pt>
                <c:pt idx="10">
                  <c:v>429.46438193770877</c:v>
                </c:pt>
                <c:pt idx="11">
                  <c:v>409.58635163496035</c:v>
                </c:pt>
                <c:pt idx="12">
                  <c:v>397.24213506232593</c:v>
                </c:pt>
                <c:pt idx="13">
                  <c:v>394.98388182365653</c:v>
                </c:pt>
                <c:pt idx="14">
                  <c:v>328.14977748222418</c:v>
                </c:pt>
                <c:pt idx="15">
                  <c:v>313.188997722919</c:v>
                </c:pt>
                <c:pt idx="16">
                  <c:v>301.27660900246912</c:v>
                </c:pt>
                <c:pt idx="17">
                  <c:v>288.43943920937716</c:v>
                </c:pt>
                <c:pt idx="18">
                  <c:v>279.93065470120337</c:v>
                </c:pt>
                <c:pt idx="19">
                  <c:v>275.02109950234279</c:v>
                </c:pt>
                <c:pt idx="20">
                  <c:v>271.54565775312523</c:v>
                </c:pt>
                <c:pt idx="21">
                  <c:v>259.89159891598916</c:v>
                </c:pt>
                <c:pt idx="22">
                  <c:v>231.27335752586254</c:v>
                </c:pt>
                <c:pt idx="23">
                  <c:v>231.1544105411252</c:v>
                </c:pt>
                <c:pt idx="24">
                  <c:v>231.08793485248947</c:v>
                </c:pt>
                <c:pt idx="25">
                  <c:v>212.65070767080201</c:v>
                </c:pt>
                <c:pt idx="26">
                  <c:v>196.2175276307762</c:v>
                </c:pt>
                <c:pt idx="27">
                  <c:v>181.36277521943052</c:v>
                </c:pt>
                <c:pt idx="28">
                  <c:v>179.38214712408262</c:v>
                </c:pt>
                <c:pt idx="29">
                  <c:v>170.72662919008951</c:v>
                </c:pt>
                <c:pt idx="30">
                  <c:v>152.05259175179719</c:v>
                </c:pt>
                <c:pt idx="31">
                  <c:v>145.98822800495662</c:v>
                </c:pt>
                <c:pt idx="32">
                  <c:v>142.99739616681606</c:v>
                </c:pt>
                <c:pt idx="33">
                  <c:v>142.30035658014762</c:v>
                </c:pt>
                <c:pt idx="34">
                  <c:v>140.07197194005374</c:v>
                </c:pt>
                <c:pt idx="35">
                  <c:v>140.06641559838971</c:v>
                </c:pt>
                <c:pt idx="36">
                  <c:v>131.99317610228812</c:v>
                </c:pt>
                <c:pt idx="37">
                  <c:v>128.55107799358956</c:v>
                </c:pt>
                <c:pt idx="38">
                  <c:v>124.27421819293063</c:v>
                </c:pt>
                <c:pt idx="39">
                  <c:v>121.6104654854893</c:v>
                </c:pt>
                <c:pt idx="40">
                  <c:v>107.13261246429953</c:v>
                </c:pt>
                <c:pt idx="41">
                  <c:v>104.98736783007391</c:v>
                </c:pt>
                <c:pt idx="42">
                  <c:v>104.90155168900232</c:v>
                </c:pt>
                <c:pt idx="43">
                  <c:v>94.514455151964427</c:v>
                </c:pt>
                <c:pt idx="44">
                  <c:v>85.84284156697737</c:v>
                </c:pt>
                <c:pt idx="45">
                  <c:v>73.064981280057438</c:v>
                </c:pt>
                <c:pt idx="46">
                  <c:v>67.533231699162855</c:v>
                </c:pt>
                <c:pt idx="47">
                  <c:v>60.395385870198474</c:v>
                </c:pt>
                <c:pt idx="48">
                  <c:v>54.470989761092149</c:v>
                </c:pt>
                <c:pt idx="49">
                  <c:v>44.100247391631711</c:v>
                </c:pt>
                <c:pt idx="50">
                  <c:v>35.618492775358348</c:v>
                </c:pt>
                <c:pt idx="51">
                  <c:v>34.96481528022116</c:v>
                </c:pt>
                <c:pt idx="52">
                  <c:v>21.278953784772249</c:v>
                </c:pt>
                <c:pt idx="53">
                  <c:v>0</c:v>
                </c:pt>
                <c:pt idx="54">
                  <c:v>0</c:v>
                </c:pt>
                <c:pt idx="55">
                  <c:v>0</c:v>
                </c:pt>
              </c:numCache>
            </c:numRef>
          </c:yVal>
          <c:smooth val="0"/>
          <c:extLst>
            <c:ext xmlns:c16="http://schemas.microsoft.com/office/drawing/2014/chart" uri="{C3380CC4-5D6E-409C-BE32-E72D297353CC}">
              <c16:uniqueId val="{00000000-21C6-4FA2-93F8-932B331E0D88}"/>
            </c:ext>
          </c:extLst>
        </c:ser>
        <c:dLbls>
          <c:showLegendKey val="0"/>
          <c:showVal val="0"/>
          <c:showCatName val="0"/>
          <c:showSerName val="0"/>
          <c:showPercent val="0"/>
          <c:showBubbleSize val="0"/>
        </c:dLbls>
        <c:axId val="1277874911"/>
        <c:axId val="1133532752"/>
      </c:scatterChart>
      <c:valAx>
        <c:axId val="127787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532752"/>
        <c:crosses val="autoZero"/>
        <c:crossBetween val="midCat"/>
        <c:minorUnit val="1"/>
      </c:valAx>
      <c:valAx>
        <c:axId val="1133532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Contacts (rate per 10k)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787491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'New EH episodes in period'!$B$3</c:f>
              <c:strCache>
                <c:ptCount val="1"/>
                <c:pt idx="0">
                  <c:v>National - new EH episodes starting in period - children (rate per 10k)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EH episodes in period'!$C$2:$E$2</c:f>
              <c:strCache>
                <c:ptCount val="3"/>
                <c:pt idx="0">
                  <c:v>Q1 2024</c:v>
                </c:pt>
                <c:pt idx="1">
                  <c:v> Q2 2024</c:v>
                </c:pt>
                <c:pt idx="2">
                  <c:v>Q3 2024</c:v>
                </c:pt>
              </c:strCache>
            </c:strRef>
          </c:cat>
          <c:val>
            <c:numRef>
              <c:f>'New EH episodes in period'!$C$3:$E$3</c:f>
              <c:numCache>
                <c:formatCode>0.0</c:formatCode>
                <c:ptCount val="3"/>
                <c:pt idx="0">
                  <c:v>87.361351014511328</c:v>
                </c:pt>
                <c:pt idx="1">
                  <c:v>80.063547645155097</c:v>
                </c:pt>
                <c:pt idx="2">
                  <c:v>94.93584813942735</c:v>
                </c:pt>
              </c:numCache>
            </c:numRef>
          </c:val>
          <c:extLst>
            <c:ext xmlns:c16="http://schemas.microsoft.com/office/drawing/2014/chart" uri="{C3380CC4-5D6E-409C-BE32-E72D297353CC}">
              <c16:uniqueId val="{00000000-BC42-4455-990B-F5EA48A351F5}"/>
            </c:ext>
          </c:extLst>
        </c:ser>
        <c:dLbls>
          <c:showLegendKey val="0"/>
          <c:showVal val="0"/>
          <c:showCatName val="0"/>
          <c:showSerName val="0"/>
          <c:showPercent val="0"/>
          <c:showBubbleSize val="0"/>
        </c:dLbls>
        <c:gapWidth val="219"/>
        <c:overlap val="-27"/>
        <c:axId val="1103464095"/>
        <c:axId val="1906643263"/>
      </c:barChart>
      <c:catAx>
        <c:axId val="110346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643263"/>
        <c:crosses val="autoZero"/>
        <c:auto val="1"/>
        <c:lblAlgn val="ctr"/>
        <c:lblOffset val="100"/>
        <c:noMultiLvlLbl val="0"/>
      </c:catAx>
      <c:valAx>
        <c:axId val="19066432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464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National - new EH episodes starting in period – with</a:t>
            </a:r>
            <a:r>
              <a:rPr lang="en-GB" baseline="0" dirty="0"/>
              <a:t> episode in previous 12 months - %</a:t>
            </a:r>
            <a:endParaRPr lang="en-GB" dirty="0"/>
          </a:p>
        </c:rich>
      </c:tx>
      <c:layout>
        <c:manualLayout>
          <c:xMode val="edge"/>
          <c:yMode val="edge"/>
          <c:x val="0.10033732369626189"/>
          <c:y val="1.37183901825582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'Repeat EH Episodes %'!$B$3</c:f>
              <c:strCache>
                <c:ptCount val="1"/>
                <c:pt idx="0">
                  <c:v>National - new EH episodes starting in period - children (rate per 10k)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'Repeat EH Episodes %'!$C$2:$E$2</c:f>
              <c:strCache>
                <c:ptCount val="3"/>
                <c:pt idx="0">
                  <c:v>Q1 2024</c:v>
                </c:pt>
                <c:pt idx="1">
                  <c:v> Q2 2024</c:v>
                </c:pt>
                <c:pt idx="2">
                  <c:v>Q3 2024</c:v>
                </c:pt>
              </c:strCache>
            </c:strRef>
          </c:cat>
          <c:val>
            <c:numRef>
              <c:f>'Repeat EH Episodes %'!$C$3:$E$3</c:f>
              <c:numCache>
                <c:formatCode>0.00%</c:formatCode>
                <c:ptCount val="3"/>
                <c:pt idx="0">
                  <c:v>0.1574818159158998</c:v>
                </c:pt>
                <c:pt idx="1">
                  <c:v>0.17863381949646034</c:v>
                </c:pt>
                <c:pt idx="2">
                  <c:v>0.18615777853137586</c:v>
                </c:pt>
              </c:numCache>
            </c:numRef>
          </c:val>
          <c:extLst>
            <c:ext xmlns:c16="http://schemas.microsoft.com/office/drawing/2014/chart" uri="{C3380CC4-5D6E-409C-BE32-E72D297353CC}">
              <c16:uniqueId val="{00000000-DE69-43AE-A204-5EA8DE5A2604}"/>
            </c:ext>
          </c:extLst>
        </c:ser>
        <c:dLbls>
          <c:showLegendKey val="0"/>
          <c:showVal val="0"/>
          <c:showCatName val="0"/>
          <c:showSerName val="0"/>
          <c:showPercent val="0"/>
          <c:showBubbleSize val="0"/>
        </c:dLbls>
        <c:gapWidth val="219"/>
        <c:overlap val="-27"/>
        <c:axId val="1103464095"/>
        <c:axId val="1906643263"/>
      </c:barChart>
      <c:catAx>
        <c:axId val="110346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643263"/>
        <c:crosses val="autoZero"/>
        <c:auto val="1"/>
        <c:lblAlgn val="ctr"/>
        <c:lblOffset val="100"/>
        <c:noMultiLvlLbl val="0"/>
      </c:catAx>
      <c:valAx>
        <c:axId val="19066432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464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National - </a:t>
            </a:r>
            <a:r>
              <a:rPr lang="en-GB" sz="1400" b="0" i="0" u="sng" strike="noStrike" kern="1200" spc="0" baseline="0" dirty="0">
                <a:solidFill>
                  <a:prstClr val="black">
                    <a:lumMod val="65000"/>
                    <a:lumOff val="35000"/>
                  </a:prstClr>
                </a:solidFill>
              </a:rPr>
              <a:t>Number of Early Help Assessments completed – children (rate per 10k)</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EHA!$B$3</c:f>
              <c:strCache>
                <c:ptCount val="1"/>
                <c:pt idx="0">
                  <c:v>National - new EH episodes starting in period - children (rate per 10k)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EHA!$C$2:$E$2</c:f>
              <c:strCache>
                <c:ptCount val="3"/>
                <c:pt idx="0">
                  <c:v>Q1 2024</c:v>
                </c:pt>
                <c:pt idx="1">
                  <c:v> Q2 2024</c:v>
                </c:pt>
                <c:pt idx="2">
                  <c:v>Q3 2024</c:v>
                </c:pt>
              </c:strCache>
            </c:strRef>
          </c:cat>
          <c:val>
            <c:numRef>
              <c:f>EHA!$C$3:$E$3</c:f>
              <c:numCache>
                <c:formatCode>0.0</c:formatCode>
                <c:ptCount val="3"/>
                <c:pt idx="0">
                  <c:v>62.752397659133138</c:v>
                </c:pt>
                <c:pt idx="1">
                  <c:v>61.002678900877235</c:v>
                </c:pt>
                <c:pt idx="2">
                  <c:v>66.779284028073306</c:v>
                </c:pt>
              </c:numCache>
            </c:numRef>
          </c:val>
          <c:extLst>
            <c:ext xmlns:c16="http://schemas.microsoft.com/office/drawing/2014/chart" uri="{C3380CC4-5D6E-409C-BE32-E72D297353CC}">
              <c16:uniqueId val="{00000000-0204-4C03-B1DC-F5E92B311840}"/>
            </c:ext>
          </c:extLst>
        </c:ser>
        <c:dLbls>
          <c:showLegendKey val="0"/>
          <c:showVal val="0"/>
          <c:showCatName val="0"/>
          <c:showSerName val="0"/>
          <c:showPercent val="0"/>
          <c:showBubbleSize val="0"/>
        </c:dLbls>
        <c:gapWidth val="219"/>
        <c:overlap val="-27"/>
        <c:axId val="1103464095"/>
        <c:axId val="1906643263"/>
      </c:barChart>
      <c:catAx>
        <c:axId val="110346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643263"/>
        <c:crosses val="autoZero"/>
        <c:auto val="1"/>
        <c:lblAlgn val="ctr"/>
        <c:lblOffset val="100"/>
        <c:noMultiLvlLbl val="0"/>
      </c:catAx>
      <c:valAx>
        <c:axId val="19066432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464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National - </a:t>
            </a:r>
            <a:r>
              <a:rPr lang="en-GB" sz="1400" b="0" i="0" u="sng" strike="noStrike" kern="1200" spc="0" baseline="0" dirty="0">
                <a:solidFill>
                  <a:prstClr val="black">
                    <a:lumMod val="65000"/>
                    <a:lumOff val="35000"/>
                  </a:prstClr>
                </a:solidFill>
              </a:rPr>
              <a:t>Number of children open to Early Help at period end (rate per 10k)</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Open!$B$3</c:f>
              <c:strCache>
                <c:ptCount val="1"/>
                <c:pt idx="0">
                  <c:v>Number of children open to Early Help at period end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Open!$C$2:$E$2</c:f>
              <c:strCache>
                <c:ptCount val="3"/>
                <c:pt idx="0">
                  <c:v>Q1 2024</c:v>
                </c:pt>
                <c:pt idx="1">
                  <c:v> Q2 2024</c:v>
                </c:pt>
                <c:pt idx="2">
                  <c:v>Q3 2024</c:v>
                </c:pt>
              </c:strCache>
            </c:strRef>
          </c:cat>
          <c:val>
            <c:numRef>
              <c:f>Open!$C$3:$E$3</c:f>
              <c:numCache>
                <c:formatCode>0.0</c:formatCode>
                <c:ptCount val="3"/>
                <c:pt idx="0">
                  <c:v>217.70715276162079</c:v>
                </c:pt>
                <c:pt idx="1">
                  <c:v>209.45464100789303</c:v>
                </c:pt>
                <c:pt idx="2">
                  <c:v>209.39950875384923</c:v>
                </c:pt>
              </c:numCache>
            </c:numRef>
          </c:val>
          <c:extLst>
            <c:ext xmlns:c16="http://schemas.microsoft.com/office/drawing/2014/chart" uri="{C3380CC4-5D6E-409C-BE32-E72D297353CC}">
              <c16:uniqueId val="{00000000-6758-4874-9B05-1CD81E442EF3}"/>
            </c:ext>
          </c:extLst>
        </c:ser>
        <c:dLbls>
          <c:showLegendKey val="0"/>
          <c:showVal val="0"/>
          <c:showCatName val="0"/>
          <c:showSerName val="0"/>
          <c:showPercent val="0"/>
          <c:showBubbleSize val="0"/>
        </c:dLbls>
        <c:gapWidth val="219"/>
        <c:overlap val="-27"/>
        <c:axId val="1103464095"/>
        <c:axId val="1906643263"/>
      </c:barChart>
      <c:catAx>
        <c:axId val="110346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643263"/>
        <c:crosses val="autoZero"/>
        <c:auto val="1"/>
        <c:lblAlgn val="ctr"/>
        <c:lblOffset val="100"/>
        <c:noMultiLvlLbl val="0"/>
      </c:catAx>
      <c:valAx>
        <c:axId val="19066432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464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National</a:t>
            </a:r>
            <a:r>
              <a:rPr lang="en-GB" baseline="0"/>
              <a:t> - Children starting, ceasing, open (rates per 10k)</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Open!$B$3</c:f>
              <c:strCache>
                <c:ptCount val="1"/>
                <c:pt idx="0">
                  <c:v>Open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Open!$C$2:$E$2</c:f>
              <c:strCache>
                <c:ptCount val="3"/>
                <c:pt idx="0">
                  <c:v>Q1 2024</c:v>
                </c:pt>
                <c:pt idx="1">
                  <c:v> Q2 2024</c:v>
                </c:pt>
                <c:pt idx="2">
                  <c:v>Q3 2024</c:v>
                </c:pt>
              </c:strCache>
            </c:strRef>
          </c:cat>
          <c:val>
            <c:numRef>
              <c:f>Open!$C$3:$E$3</c:f>
              <c:numCache>
                <c:formatCode>0.0</c:formatCode>
                <c:ptCount val="3"/>
                <c:pt idx="0">
                  <c:v>217.70715276162079</c:v>
                </c:pt>
                <c:pt idx="1">
                  <c:v>209.45464100789303</c:v>
                </c:pt>
                <c:pt idx="2">
                  <c:v>209.39950875384923</c:v>
                </c:pt>
              </c:numCache>
            </c:numRef>
          </c:val>
          <c:extLst>
            <c:ext xmlns:c16="http://schemas.microsoft.com/office/drawing/2014/chart" uri="{C3380CC4-5D6E-409C-BE32-E72D297353CC}">
              <c16:uniqueId val="{00000000-F318-4EA9-9430-9FBF893A5AB5}"/>
            </c:ext>
          </c:extLst>
        </c:ser>
        <c:dLbls>
          <c:showLegendKey val="0"/>
          <c:showVal val="0"/>
          <c:showCatName val="0"/>
          <c:showSerName val="0"/>
          <c:showPercent val="0"/>
          <c:showBubbleSize val="0"/>
        </c:dLbls>
        <c:gapWidth val="219"/>
        <c:axId val="1970267680"/>
        <c:axId val="1843325216"/>
      </c:barChart>
      <c:lineChart>
        <c:grouping val="stacked"/>
        <c:varyColors val="0"/>
        <c:ser>
          <c:idx val="1"/>
          <c:order val="1"/>
          <c:tx>
            <c:strRef>
              <c:f>Open!$B$4</c:f>
              <c:strCache>
                <c:ptCount val="1"/>
                <c:pt idx="0">
                  <c:v>Starting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Open!$C$2:$E$2</c:f>
              <c:strCache>
                <c:ptCount val="3"/>
                <c:pt idx="0">
                  <c:v>Q1 2024</c:v>
                </c:pt>
                <c:pt idx="1">
                  <c:v> Q2 2024</c:v>
                </c:pt>
                <c:pt idx="2">
                  <c:v>Q3 2024</c:v>
                </c:pt>
              </c:strCache>
            </c:strRef>
          </c:cat>
          <c:val>
            <c:numRef>
              <c:f>Open!$C$4:$E$4</c:f>
              <c:numCache>
                <c:formatCode>0.0</c:formatCode>
                <c:ptCount val="3"/>
                <c:pt idx="0">
                  <c:v>87.361351014511328</c:v>
                </c:pt>
                <c:pt idx="1">
                  <c:v>80.063547645155097</c:v>
                </c:pt>
                <c:pt idx="2">
                  <c:v>94.93584813942735</c:v>
                </c:pt>
              </c:numCache>
            </c:numRef>
          </c:val>
          <c:smooth val="0"/>
          <c:extLst>
            <c:ext xmlns:c16="http://schemas.microsoft.com/office/drawing/2014/chart" uri="{C3380CC4-5D6E-409C-BE32-E72D297353CC}">
              <c16:uniqueId val="{00000001-F318-4EA9-9430-9FBF893A5AB5}"/>
            </c:ext>
          </c:extLst>
        </c:ser>
        <c:ser>
          <c:idx val="2"/>
          <c:order val="2"/>
          <c:tx>
            <c:strRef>
              <c:f>Open!$B$5</c:f>
              <c:strCache>
                <c:ptCount val="1"/>
                <c:pt idx="0">
                  <c:v>Ceasing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Open!$C$2:$E$2</c:f>
              <c:strCache>
                <c:ptCount val="3"/>
                <c:pt idx="0">
                  <c:v>Q1 2024</c:v>
                </c:pt>
                <c:pt idx="1">
                  <c:v> Q2 2024</c:v>
                </c:pt>
                <c:pt idx="2">
                  <c:v>Q3 2024</c:v>
                </c:pt>
              </c:strCache>
            </c:strRef>
          </c:cat>
          <c:val>
            <c:numRef>
              <c:f>Open!$C$5:$E$5</c:f>
              <c:numCache>
                <c:formatCode>0.00</c:formatCode>
                <c:ptCount val="3"/>
                <c:pt idx="0">
                  <c:v>82.01253091249518</c:v>
                </c:pt>
                <c:pt idx="1">
                  <c:v>89.147731867149588</c:v>
                </c:pt>
                <c:pt idx="2">
                  <c:v>87.602883016332626</c:v>
                </c:pt>
              </c:numCache>
            </c:numRef>
          </c:val>
          <c:smooth val="0"/>
          <c:extLst>
            <c:ext xmlns:c16="http://schemas.microsoft.com/office/drawing/2014/chart" uri="{C3380CC4-5D6E-409C-BE32-E72D297353CC}">
              <c16:uniqueId val="{00000002-F318-4EA9-9430-9FBF893A5AB5}"/>
            </c:ext>
          </c:extLst>
        </c:ser>
        <c:dLbls>
          <c:showLegendKey val="0"/>
          <c:showVal val="0"/>
          <c:showCatName val="0"/>
          <c:showSerName val="0"/>
          <c:showPercent val="0"/>
          <c:showBubbleSize val="0"/>
        </c:dLbls>
        <c:marker val="1"/>
        <c:smooth val="0"/>
        <c:axId val="1970267680"/>
        <c:axId val="1843325216"/>
      </c:lineChart>
      <c:catAx>
        <c:axId val="197026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3325216"/>
        <c:crosses val="autoZero"/>
        <c:auto val="1"/>
        <c:lblAlgn val="ctr"/>
        <c:lblOffset val="100"/>
        <c:noMultiLvlLbl val="0"/>
      </c:catAx>
      <c:valAx>
        <c:axId val="1843325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026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Open EH - Social Care Referrals (corr. Coefficient 0.27)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Sheet1!$C$2:$C$50</c:f>
              <c:numCache>
                <c:formatCode>0.0</c:formatCode>
                <c:ptCount val="49"/>
                <c:pt idx="0">
                  <c:v>165.5</c:v>
                </c:pt>
                <c:pt idx="1">
                  <c:v>253.63987388855432</c:v>
                </c:pt>
                <c:pt idx="2">
                  <c:v>60.794800622842054</c:v>
                </c:pt>
                <c:pt idx="3">
                  <c:v>90.681387609715259</c:v>
                </c:pt>
                <c:pt idx="4">
                  <c:v>114.81228668941979</c:v>
                </c:pt>
                <c:pt idx="5">
                  <c:v>155.37627523797329</c:v>
                </c:pt>
                <c:pt idx="6">
                  <c:v>202.25026192319956</c:v>
                </c:pt>
                <c:pt idx="7">
                  <c:v>140.52975728693337</c:v>
                </c:pt>
                <c:pt idx="8">
                  <c:v>224.08035985318872</c:v>
                </c:pt>
                <c:pt idx="9">
                  <c:v>139.43452937728389</c:v>
                </c:pt>
                <c:pt idx="10">
                  <c:v>249.54314409005053</c:v>
                </c:pt>
                <c:pt idx="11">
                  <c:v>222.0776666717093</c:v>
                </c:pt>
                <c:pt idx="12">
                  <c:v>120.39984037531268</c:v>
                </c:pt>
                <c:pt idx="13">
                  <c:v>335.07587308502139</c:v>
                </c:pt>
                <c:pt idx="14">
                  <c:v>94.243363078121803</c:v>
                </c:pt>
                <c:pt idx="15">
                  <c:v>108.14573359138909</c:v>
                </c:pt>
                <c:pt idx="16">
                  <c:v>138.6345648942353</c:v>
                </c:pt>
                <c:pt idx="17">
                  <c:v>362.81141451578054</c:v>
                </c:pt>
                <c:pt idx="18">
                  <c:v>143.07055849230062</c:v>
                </c:pt>
                <c:pt idx="19">
                  <c:v>322.71681796483256</c:v>
                </c:pt>
                <c:pt idx="20">
                  <c:v>96.316957932487057</c:v>
                </c:pt>
                <c:pt idx="21">
                  <c:v>320.5216009643043</c:v>
                </c:pt>
                <c:pt idx="22">
                  <c:v>220.14775301115557</c:v>
                </c:pt>
                <c:pt idx="23">
                  <c:v>67.053035918862463</c:v>
                </c:pt>
                <c:pt idx="24">
                  <c:v>101.7236947666041</c:v>
                </c:pt>
                <c:pt idx="25">
                  <c:v>150.40818514604297</c:v>
                </c:pt>
                <c:pt idx="26">
                  <c:v>67.147653403814559</c:v>
                </c:pt>
                <c:pt idx="27">
                  <c:v>144.50343912151564</c:v>
                </c:pt>
                <c:pt idx="28">
                  <c:v>211.86810628328629</c:v>
                </c:pt>
                <c:pt idx="29">
                  <c:v>198.8393923877795</c:v>
                </c:pt>
                <c:pt idx="30">
                  <c:v>200.83601595156875</c:v>
                </c:pt>
                <c:pt idx="31">
                  <c:v>138.11406596977739</c:v>
                </c:pt>
                <c:pt idx="32">
                  <c:v>142.0770916406222</c:v>
                </c:pt>
                <c:pt idx="33">
                  <c:v>206.4847831495149</c:v>
                </c:pt>
                <c:pt idx="34">
                  <c:v>203.23757836623935</c:v>
                </c:pt>
                <c:pt idx="35">
                  <c:v>149.93228864383826</c:v>
                </c:pt>
                <c:pt idx="36">
                  <c:v>244.74811339995918</c:v>
                </c:pt>
                <c:pt idx="37">
                  <c:v>253.78168096971316</c:v>
                </c:pt>
                <c:pt idx="38">
                  <c:v>212.19512195121953</c:v>
                </c:pt>
                <c:pt idx="39">
                  <c:v>156.3312583720747</c:v>
                </c:pt>
                <c:pt idx="40">
                  <c:v>249.30368476325282</c:v>
                </c:pt>
                <c:pt idx="41">
                  <c:v>267.24278789419219</c:v>
                </c:pt>
                <c:pt idx="42">
                  <c:v>119.46251548946717</c:v>
                </c:pt>
                <c:pt idx="43">
                  <c:v>225.12296632614456</c:v>
                </c:pt>
                <c:pt idx="44">
                  <c:v>102.46864495608486</c:v>
                </c:pt>
                <c:pt idx="45">
                  <c:v>60.311856428361288</c:v>
                </c:pt>
                <c:pt idx="46">
                  <c:v>115.9403570501543</c:v>
                </c:pt>
                <c:pt idx="47">
                  <c:v>258.32371007967083</c:v>
                </c:pt>
                <c:pt idx="48">
                  <c:v>150.70787029989344</c:v>
                </c:pt>
              </c:numCache>
            </c:numRef>
          </c:xVal>
          <c:yVal>
            <c:numRef>
              <c:f>Sheet1!$D$2:$D$50</c:f>
              <c:numCache>
                <c:formatCode>0.0</c:formatCode>
                <c:ptCount val="49"/>
                <c:pt idx="0">
                  <c:v>219</c:v>
                </c:pt>
                <c:pt idx="1">
                  <c:v>168.97516738106202</c:v>
                </c:pt>
                <c:pt idx="2">
                  <c:v>132.8278383318665</c:v>
                </c:pt>
                <c:pt idx="3">
                  <c:v>140.84706917471422</c:v>
                </c:pt>
                <c:pt idx="4">
                  <c:v>125.05119453924915</c:v>
                </c:pt>
                <c:pt idx="5">
                  <c:v>170.74315960216842</c:v>
                </c:pt>
                <c:pt idx="6">
                  <c:v>138.93317542021592</c:v>
                </c:pt>
                <c:pt idx="7">
                  <c:v>127.89537847722488</c:v>
                </c:pt>
                <c:pt idx="8">
                  <c:v>129.97764715622154</c:v>
                </c:pt>
                <c:pt idx="9">
                  <c:v>74.207106421720866</c:v>
                </c:pt>
                <c:pt idx="10">
                  <c:v>215.75884150555137</c:v>
                </c:pt>
                <c:pt idx="11">
                  <c:v>93.793019983964413</c:v>
                </c:pt>
                <c:pt idx="12">
                  <c:v>107.84399606778209</c:v>
                </c:pt>
                <c:pt idx="13">
                  <c:v>124.51898642271111</c:v>
                </c:pt>
                <c:pt idx="14">
                  <c:v>148.41474500491626</c:v>
                </c:pt>
                <c:pt idx="15">
                  <c:v>129.53719737869682</c:v>
                </c:pt>
                <c:pt idx="16">
                  <c:v>167.16752674417586</c:v>
                </c:pt>
                <c:pt idx="17">
                  <c:v>208.08057305256858</c:v>
                </c:pt>
                <c:pt idx="18">
                  <c:v>34.474833371638702</c:v>
                </c:pt>
                <c:pt idx="19">
                  <c:v>61.347756960307414</c:v>
                </c:pt>
                <c:pt idx="20">
                  <c:v>79.239483121762404</c:v>
                </c:pt>
                <c:pt idx="21">
                  <c:v>129.8523409034874</c:v>
                </c:pt>
                <c:pt idx="22">
                  <c:v>310.95870112825725</c:v>
                </c:pt>
                <c:pt idx="23">
                  <c:v>134.94844666082619</c:v>
                </c:pt>
                <c:pt idx="24">
                  <c:v>121.89707680684182</c:v>
                </c:pt>
                <c:pt idx="25">
                  <c:v>190.84378685536612</c:v>
                </c:pt>
                <c:pt idx="26">
                  <c:v>154.17767935804937</c:v>
                </c:pt>
                <c:pt idx="27">
                  <c:v>126.10112223965247</c:v>
                </c:pt>
                <c:pt idx="28">
                  <c:v>104.47891504903816</c:v>
                </c:pt>
                <c:pt idx="29">
                  <c:v>376.3440860215054</c:v>
                </c:pt>
                <c:pt idx="30">
                  <c:v>252.24619228366885</c:v>
                </c:pt>
                <c:pt idx="31">
                  <c:v>187.67264258246223</c:v>
                </c:pt>
                <c:pt idx="32">
                  <c:v>109.92563853863564</c:v>
                </c:pt>
                <c:pt idx="33">
                  <c:v>189.56795754208474</c:v>
                </c:pt>
                <c:pt idx="34">
                  <c:v>169.5517918966969</c:v>
                </c:pt>
                <c:pt idx="35">
                  <c:v>121.00107282927944</c:v>
                </c:pt>
                <c:pt idx="36">
                  <c:v>50.819226324019311</c:v>
                </c:pt>
                <c:pt idx="37">
                  <c:v>530.27014392092701</c:v>
                </c:pt>
                <c:pt idx="38">
                  <c:v>166.93766937669378</c:v>
                </c:pt>
                <c:pt idx="39">
                  <c:v>130.32857930817116</c:v>
                </c:pt>
                <c:pt idx="40">
                  <c:v>672.57202867448973</c:v>
                </c:pt>
                <c:pt idx="41">
                  <c:v>439.3529529238757</c:v>
                </c:pt>
                <c:pt idx="42">
                  <c:v>232.14838909541513</c:v>
                </c:pt>
                <c:pt idx="43">
                  <c:v>65.266742338251987</c:v>
                </c:pt>
                <c:pt idx="44">
                  <c:v>80.239997108468572</c:v>
                </c:pt>
                <c:pt idx="45">
                  <c:v>124.23440049212334</c:v>
                </c:pt>
                <c:pt idx="46">
                  <c:v>139.44567819340696</c:v>
                </c:pt>
                <c:pt idx="47">
                  <c:v>82.096866539219207</c:v>
                </c:pt>
                <c:pt idx="48">
                  <c:v>150.25117978383315</c:v>
                </c:pt>
              </c:numCache>
            </c:numRef>
          </c:yVal>
          <c:smooth val="0"/>
          <c:extLst>
            <c:ext xmlns:c16="http://schemas.microsoft.com/office/drawing/2014/chart" uri="{C3380CC4-5D6E-409C-BE32-E72D297353CC}">
              <c16:uniqueId val="{00000002-8580-4B2C-9E03-8279AD240E41}"/>
            </c:ext>
          </c:extLst>
        </c:ser>
        <c:dLbls>
          <c:showLegendKey val="0"/>
          <c:showVal val="0"/>
          <c:showCatName val="0"/>
          <c:showSerName val="0"/>
          <c:showPercent val="0"/>
          <c:showBubbleSize val="0"/>
        </c:dLbls>
        <c:axId val="2019522336"/>
        <c:axId val="215114992"/>
      </c:scatterChart>
      <c:valAx>
        <c:axId val="201952233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114992"/>
        <c:crosses val="autoZero"/>
        <c:crossBetween val="midCat"/>
      </c:valAx>
      <c:valAx>
        <c:axId val="215114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9522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dirty="0">
                <a:solidFill>
                  <a:sysClr val="windowText" lastClr="000000">
                    <a:lumMod val="65000"/>
                    <a:lumOff val="35000"/>
                  </a:sysClr>
                </a:solidFill>
              </a:rPr>
              <a:t>Open EH </a:t>
            </a:r>
            <a:r>
              <a:rPr lang="en-GB" sz="1400" dirty="0"/>
              <a:t> -</a:t>
            </a:r>
            <a:r>
              <a:rPr lang="en-GB" sz="1400" baseline="0" dirty="0"/>
              <a:t> </a:t>
            </a:r>
            <a:r>
              <a:rPr lang="en-GB" sz="1400" dirty="0"/>
              <a:t>CiN Plans  (corr. Coefficient  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Sheet1!$C$2:$C$50</c:f>
              <c:numCache>
                <c:formatCode>0.0</c:formatCode>
                <c:ptCount val="49"/>
                <c:pt idx="0">
                  <c:v>165.5</c:v>
                </c:pt>
                <c:pt idx="1">
                  <c:v>253.63987388855432</c:v>
                </c:pt>
                <c:pt idx="2">
                  <c:v>60.794800622842054</c:v>
                </c:pt>
                <c:pt idx="3">
                  <c:v>90.681387609715259</c:v>
                </c:pt>
                <c:pt idx="4">
                  <c:v>114.81228668941979</c:v>
                </c:pt>
                <c:pt idx="5">
                  <c:v>155.37627523797329</c:v>
                </c:pt>
                <c:pt idx="6">
                  <c:v>202.25026192319956</c:v>
                </c:pt>
                <c:pt idx="7">
                  <c:v>140.52975728693337</c:v>
                </c:pt>
                <c:pt idx="8">
                  <c:v>224.08035985318872</c:v>
                </c:pt>
                <c:pt idx="9">
                  <c:v>139.43452937728389</c:v>
                </c:pt>
                <c:pt idx="10">
                  <c:v>249.54314409005053</c:v>
                </c:pt>
                <c:pt idx="11">
                  <c:v>222.0776666717093</c:v>
                </c:pt>
                <c:pt idx="12">
                  <c:v>120.39984037531268</c:v>
                </c:pt>
                <c:pt idx="13">
                  <c:v>335.07587308502139</c:v>
                </c:pt>
                <c:pt idx="14">
                  <c:v>94.243363078121803</c:v>
                </c:pt>
                <c:pt idx="15">
                  <c:v>108.14573359138909</c:v>
                </c:pt>
                <c:pt idx="16">
                  <c:v>138.6345648942353</c:v>
                </c:pt>
                <c:pt idx="17">
                  <c:v>362.81141451578054</c:v>
                </c:pt>
                <c:pt idx="18">
                  <c:v>143.07055849230062</c:v>
                </c:pt>
                <c:pt idx="19">
                  <c:v>322.71681796483256</c:v>
                </c:pt>
                <c:pt idx="20">
                  <c:v>96.316957932487057</c:v>
                </c:pt>
                <c:pt idx="21">
                  <c:v>320.5216009643043</c:v>
                </c:pt>
                <c:pt idx="22">
                  <c:v>220.14775301115557</c:v>
                </c:pt>
                <c:pt idx="23">
                  <c:v>67.053035918862463</c:v>
                </c:pt>
                <c:pt idx="24">
                  <c:v>101.7236947666041</c:v>
                </c:pt>
                <c:pt idx="25">
                  <c:v>150.40818514604297</c:v>
                </c:pt>
                <c:pt idx="26">
                  <c:v>67.147653403814559</c:v>
                </c:pt>
                <c:pt idx="27">
                  <c:v>144.50343912151564</c:v>
                </c:pt>
                <c:pt idx="28">
                  <c:v>211.86810628328629</c:v>
                </c:pt>
                <c:pt idx="29">
                  <c:v>198.8393923877795</c:v>
                </c:pt>
                <c:pt idx="30">
                  <c:v>200.83601595156875</c:v>
                </c:pt>
                <c:pt idx="31">
                  <c:v>138.11406596977739</c:v>
                </c:pt>
                <c:pt idx="32">
                  <c:v>142.0770916406222</c:v>
                </c:pt>
                <c:pt idx="33">
                  <c:v>206.4847831495149</c:v>
                </c:pt>
                <c:pt idx="34">
                  <c:v>203.23757836623935</c:v>
                </c:pt>
                <c:pt idx="35">
                  <c:v>149.93228864383826</c:v>
                </c:pt>
                <c:pt idx="36">
                  <c:v>244.74811339995918</c:v>
                </c:pt>
                <c:pt idx="37">
                  <c:v>253.78168096971316</c:v>
                </c:pt>
                <c:pt idx="38">
                  <c:v>212.19512195121953</c:v>
                </c:pt>
                <c:pt idx="39">
                  <c:v>156.3312583720747</c:v>
                </c:pt>
                <c:pt idx="40">
                  <c:v>249.30368476325282</c:v>
                </c:pt>
                <c:pt idx="41">
                  <c:v>267.24278789419219</c:v>
                </c:pt>
                <c:pt idx="42">
                  <c:v>119.46251548946717</c:v>
                </c:pt>
                <c:pt idx="43">
                  <c:v>225.12296632614456</c:v>
                </c:pt>
                <c:pt idx="44">
                  <c:v>102.46864495608486</c:v>
                </c:pt>
                <c:pt idx="45">
                  <c:v>60.311856428361288</c:v>
                </c:pt>
                <c:pt idx="46">
                  <c:v>115.9403570501543</c:v>
                </c:pt>
                <c:pt idx="47">
                  <c:v>258.32371007967083</c:v>
                </c:pt>
                <c:pt idx="48">
                  <c:v>150.70787029989344</c:v>
                </c:pt>
              </c:numCache>
            </c:numRef>
          </c:xVal>
          <c:yVal>
            <c:numRef>
              <c:f>Sheet1!$E$2:$E$50</c:f>
              <c:numCache>
                <c:formatCode>0.0</c:formatCode>
                <c:ptCount val="49"/>
                <c:pt idx="0">
                  <c:v>427</c:v>
                </c:pt>
                <c:pt idx="1">
                  <c:v>558.2911190619576</c:v>
                </c:pt>
                <c:pt idx="2">
                  <c:v>364.76880373705239</c:v>
                </c:pt>
                <c:pt idx="3">
                  <c:v>395.50708492688011</c:v>
                </c:pt>
                <c:pt idx="4">
                  <c:v>296.79180887372013</c:v>
                </c:pt>
                <c:pt idx="5">
                  <c:v>361.12178255858629</c:v>
                </c:pt>
                <c:pt idx="6">
                  <c:v>323.41821163394525</c:v>
                </c:pt>
                <c:pt idx="7">
                  <c:v>310.53973179652002</c:v>
                </c:pt>
                <c:pt idx="8">
                  <c:v>378.89450009658634</c:v>
                </c:pt>
                <c:pt idx="9">
                  <c:v>201.41928885895663</c:v>
                </c:pt>
                <c:pt idx="10">
                  <c:v>331.54686036333482</c:v>
                </c:pt>
                <c:pt idx="11">
                  <c:v>276.23557175922423</c:v>
                </c:pt>
                <c:pt idx="12">
                  <c:v>313.40944705618983</c:v>
                </c:pt>
                <c:pt idx="13">
                  <c:v>394.6126479343643</c:v>
                </c:pt>
                <c:pt idx="14">
                  <c:v>311.85648294158023</c:v>
                </c:pt>
                <c:pt idx="15">
                  <c:v>252.28345387253407</c:v>
                </c:pt>
                <c:pt idx="16">
                  <c:v>251.24776949338661</c:v>
                </c:pt>
                <c:pt idx="17">
                  <c:v>596.48656284797823</c:v>
                </c:pt>
                <c:pt idx="18">
                  <c:v>356.52723511836365</c:v>
                </c:pt>
                <c:pt idx="19">
                  <c:v>311.59137265113048</c:v>
                </c:pt>
                <c:pt idx="20">
                  <c:v>199.92030511754993</c:v>
                </c:pt>
                <c:pt idx="21">
                  <c:v>226.48823384379367</c:v>
                </c:pt>
                <c:pt idx="22">
                  <c:v>569.63231091636499</c:v>
                </c:pt>
                <c:pt idx="23">
                  <c:v>290.1138890760833</c:v>
                </c:pt>
                <c:pt idx="24">
                  <c:v>313.11581390639242</c:v>
                </c:pt>
                <c:pt idx="25">
                  <c:v>344.00894484522661</c:v>
                </c:pt>
                <c:pt idx="26">
                  <c:v>347.76293544777008</c:v>
                </c:pt>
                <c:pt idx="27">
                  <c:v>543.32086400386152</c:v>
                </c:pt>
                <c:pt idx="28">
                  <c:v>272.40185093565378</c:v>
                </c:pt>
                <c:pt idx="29">
                  <c:v>387.09677419354841</c:v>
                </c:pt>
                <c:pt idx="30">
                  <c:v>459.00799179999683</c:v>
                </c:pt>
                <c:pt idx="31">
                  <c:v>440.88176352705415</c:v>
                </c:pt>
                <c:pt idx="32">
                  <c:v>487.3010741099975</c:v>
                </c:pt>
                <c:pt idx="33">
                  <c:v>388.58943527655691</c:v>
                </c:pt>
                <c:pt idx="34">
                  <c:v>452.69954149901753</c:v>
                </c:pt>
                <c:pt idx="35">
                  <c:v>358.8701876571871</c:v>
                </c:pt>
                <c:pt idx="36">
                  <c:v>340.26786321299886</c:v>
                </c:pt>
                <c:pt idx="37">
                  <c:v>490.86719871773465</c:v>
                </c:pt>
                <c:pt idx="38">
                  <c:v>469.37669376693771</c:v>
                </c:pt>
                <c:pt idx="39">
                  <c:v>375.38413048617133</c:v>
                </c:pt>
                <c:pt idx="40">
                  <c:v>486.50746541253824</c:v>
                </c:pt>
                <c:pt idx="41">
                  <c:v>412.12033187487521</c:v>
                </c:pt>
                <c:pt idx="42">
                  <c:v>475.52664188351918</c:v>
                </c:pt>
                <c:pt idx="43">
                  <c:v>290.62618236852063</c:v>
                </c:pt>
                <c:pt idx="44">
                  <c:v>261.86431488777242</c:v>
                </c:pt>
                <c:pt idx="45">
                  <c:v>335.52649174891008</c:v>
                </c:pt>
                <c:pt idx="46">
                  <c:v>397.28318864822774</c:v>
                </c:pt>
                <c:pt idx="47">
                  <c:v>167.97834040116837</c:v>
                </c:pt>
                <c:pt idx="48">
                  <c:v>428.68016440858582</c:v>
                </c:pt>
              </c:numCache>
            </c:numRef>
          </c:yVal>
          <c:smooth val="0"/>
          <c:extLst>
            <c:ext xmlns:c16="http://schemas.microsoft.com/office/drawing/2014/chart" uri="{C3380CC4-5D6E-409C-BE32-E72D297353CC}">
              <c16:uniqueId val="{00000001-4DFA-45B6-B15A-E989769DE225}"/>
            </c:ext>
          </c:extLst>
        </c:ser>
        <c:dLbls>
          <c:showLegendKey val="0"/>
          <c:showVal val="0"/>
          <c:showCatName val="0"/>
          <c:showSerName val="0"/>
          <c:showPercent val="0"/>
          <c:showBubbleSize val="0"/>
        </c:dLbls>
        <c:axId val="168440960"/>
        <c:axId val="161703712"/>
      </c:scatterChart>
      <c:valAx>
        <c:axId val="1684409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703712"/>
        <c:crosses val="autoZero"/>
        <c:crossBetween val="midCat"/>
      </c:valAx>
      <c:valAx>
        <c:axId val="161703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409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A7559-4A63-4725-9D17-D75735CBC48C}" type="datetimeFigureOut">
              <a:rPr lang="en-GB" smtClean="0"/>
              <a:t>17/04/2024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D3B5-ACE8-4B12-85E5-1BCFACB524B1}" type="slidenum">
              <a:rPr lang="en-GB" smtClean="0"/>
              <a:t>‹#›</a:t>
            </a:fld>
            <a:endParaRPr lang="en-GB" dirty="0"/>
          </a:p>
        </p:txBody>
      </p:sp>
    </p:spTree>
    <p:extLst>
      <p:ext uri="{BB962C8B-B14F-4D97-AF65-F5344CB8AC3E}">
        <p14:creationId xmlns:p14="http://schemas.microsoft.com/office/powerpoint/2010/main" val="423600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D2424-CDE1-45FF-B9B9-723D48395D35}" type="slidenum">
              <a:rPr lang="en-GB" smtClean="0"/>
              <a:t>1</a:t>
            </a:fld>
            <a:endParaRPr lang="en-GB" dirty="0"/>
          </a:p>
        </p:txBody>
      </p:sp>
    </p:spTree>
    <p:extLst>
      <p:ext uri="{BB962C8B-B14F-4D97-AF65-F5344CB8AC3E}">
        <p14:creationId xmlns:p14="http://schemas.microsoft.com/office/powerpoint/2010/main" val="397885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10</a:t>
            </a:fld>
            <a:endParaRPr lang="en-GB" dirty="0"/>
          </a:p>
        </p:txBody>
      </p:sp>
    </p:spTree>
    <p:extLst>
      <p:ext uri="{BB962C8B-B14F-4D97-AF65-F5344CB8AC3E}">
        <p14:creationId xmlns:p14="http://schemas.microsoft.com/office/powerpoint/2010/main" val="423305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11</a:t>
            </a:fld>
            <a:endParaRPr lang="en-GB" dirty="0"/>
          </a:p>
        </p:txBody>
      </p:sp>
    </p:spTree>
    <p:extLst>
      <p:ext uri="{BB962C8B-B14F-4D97-AF65-F5344CB8AC3E}">
        <p14:creationId xmlns:p14="http://schemas.microsoft.com/office/powerpoint/2010/main" val="303880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12</a:t>
            </a:fld>
            <a:endParaRPr lang="en-GB" dirty="0"/>
          </a:p>
        </p:txBody>
      </p:sp>
    </p:spTree>
    <p:extLst>
      <p:ext uri="{BB962C8B-B14F-4D97-AF65-F5344CB8AC3E}">
        <p14:creationId xmlns:p14="http://schemas.microsoft.com/office/powerpoint/2010/main" val="322461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13</a:t>
            </a:fld>
            <a:endParaRPr lang="en-GB" dirty="0"/>
          </a:p>
        </p:txBody>
      </p:sp>
    </p:spTree>
    <p:extLst>
      <p:ext uri="{BB962C8B-B14F-4D97-AF65-F5344CB8AC3E}">
        <p14:creationId xmlns:p14="http://schemas.microsoft.com/office/powerpoint/2010/main" val="260572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14</a:t>
            </a:fld>
            <a:endParaRPr lang="en-GB" dirty="0"/>
          </a:p>
        </p:txBody>
      </p:sp>
    </p:spTree>
    <p:extLst>
      <p:ext uri="{BB962C8B-B14F-4D97-AF65-F5344CB8AC3E}">
        <p14:creationId xmlns:p14="http://schemas.microsoft.com/office/powerpoint/2010/main" val="98532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15</a:t>
            </a:fld>
            <a:endParaRPr lang="en-GB" dirty="0"/>
          </a:p>
        </p:txBody>
      </p:sp>
    </p:spTree>
    <p:extLst>
      <p:ext uri="{BB962C8B-B14F-4D97-AF65-F5344CB8AC3E}">
        <p14:creationId xmlns:p14="http://schemas.microsoft.com/office/powerpoint/2010/main" val="42279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C57C1-AC73-B0C3-8AED-5E84A3758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CC13A-7BFD-260C-62D8-97B364744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BE241-CE85-689E-56B1-95E74FB9DB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1914AC-88C2-53FD-0EEB-A631727ACE59}"/>
              </a:ext>
            </a:extLst>
          </p:cNvPr>
          <p:cNvSpPr>
            <a:spLocks noGrp="1"/>
          </p:cNvSpPr>
          <p:nvPr>
            <p:ph type="sldNum" sz="quarter" idx="5"/>
          </p:nvPr>
        </p:nvSpPr>
        <p:spPr/>
        <p:txBody>
          <a:bodyPr/>
          <a:lstStyle/>
          <a:p>
            <a:fld id="{91F5D3B5-ACE8-4B12-85E5-1BCFACB524B1}" type="slidenum">
              <a:rPr lang="en-GB" smtClean="0"/>
              <a:t>16</a:t>
            </a:fld>
            <a:endParaRPr lang="en-GB" dirty="0"/>
          </a:p>
        </p:txBody>
      </p:sp>
    </p:spTree>
    <p:extLst>
      <p:ext uri="{BB962C8B-B14F-4D97-AF65-F5344CB8AC3E}">
        <p14:creationId xmlns:p14="http://schemas.microsoft.com/office/powerpoint/2010/main" val="282920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2</a:t>
            </a:fld>
            <a:endParaRPr lang="en-GB" dirty="0"/>
          </a:p>
        </p:txBody>
      </p:sp>
    </p:spTree>
    <p:extLst>
      <p:ext uri="{BB962C8B-B14F-4D97-AF65-F5344CB8AC3E}">
        <p14:creationId xmlns:p14="http://schemas.microsoft.com/office/powerpoint/2010/main" val="78893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3</a:t>
            </a:fld>
            <a:endParaRPr lang="en-GB" dirty="0"/>
          </a:p>
        </p:txBody>
      </p:sp>
    </p:spTree>
    <p:extLst>
      <p:ext uri="{BB962C8B-B14F-4D97-AF65-F5344CB8AC3E}">
        <p14:creationId xmlns:p14="http://schemas.microsoft.com/office/powerpoint/2010/main" val="292181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4</a:t>
            </a:fld>
            <a:endParaRPr lang="en-GB" dirty="0"/>
          </a:p>
        </p:txBody>
      </p:sp>
    </p:spTree>
    <p:extLst>
      <p:ext uri="{BB962C8B-B14F-4D97-AF65-F5344CB8AC3E}">
        <p14:creationId xmlns:p14="http://schemas.microsoft.com/office/powerpoint/2010/main" val="350379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5</a:t>
            </a:fld>
            <a:endParaRPr lang="en-GB" dirty="0"/>
          </a:p>
        </p:txBody>
      </p:sp>
    </p:spTree>
    <p:extLst>
      <p:ext uri="{BB962C8B-B14F-4D97-AF65-F5344CB8AC3E}">
        <p14:creationId xmlns:p14="http://schemas.microsoft.com/office/powerpoint/2010/main" val="191304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6</a:t>
            </a:fld>
            <a:endParaRPr lang="en-GB" dirty="0"/>
          </a:p>
        </p:txBody>
      </p:sp>
    </p:spTree>
    <p:extLst>
      <p:ext uri="{BB962C8B-B14F-4D97-AF65-F5344CB8AC3E}">
        <p14:creationId xmlns:p14="http://schemas.microsoft.com/office/powerpoint/2010/main" val="270352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7</a:t>
            </a:fld>
            <a:endParaRPr lang="en-GB" dirty="0"/>
          </a:p>
        </p:txBody>
      </p:sp>
    </p:spTree>
    <p:extLst>
      <p:ext uri="{BB962C8B-B14F-4D97-AF65-F5344CB8AC3E}">
        <p14:creationId xmlns:p14="http://schemas.microsoft.com/office/powerpoint/2010/main" val="105468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8</a:t>
            </a:fld>
            <a:endParaRPr lang="en-GB" dirty="0"/>
          </a:p>
        </p:txBody>
      </p:sp>
    </p:spTree>
    <p:extLst>
      <p:ext uri="{BB962C8B-B14F-4D97-AF65-F5344CB8AC3E}">
        <p14:creationId xmlns:p14="http://schemas.microsoft.com/office/powerpoint/2010/main" val="404177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F5D3B5-ACE8-4B12-85E5-1BCFACB524B1}" type="slidenum">
              <a:rPr lang="en-GB" smtClean="0"/>
              <a:t>9</a:t>
            </a:fld>
            <a:endParaRPr lang="en-GB" dirty="0"/>
          </a:p>
        </p:txBody>
      </p:sp>
    </p:spTree>
    <p:extLst>
      <p:ext uri="{BB962C8B-B14F-4D97-AF65-F5344CB8AC3E}">
        <p14:creationId xmlns:p14="http://schemas.microsoft.com/office/powerpoint/2010/main" val="324926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FF5C-5C39-4D66-B7FF-5D15D5436D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598B7-7547-469F-A9A7-1FFEE10AF1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7FC3B3-9B67-4F90-9118-2A388389BAF8}"/>
              </a:ext>
            </a:extLst>
          </p:cNvPr>
          <p:cNvSpPr>
            <a:spLocks noGrp="1"/>
          </p:cNvSpPr>
          <p:nvPr>
            <p:ph type="dt" sz="half" idx="10"/>
          </p:nvPr>
        </p:nvSpPr>
        <p:spPr/>
        <p:txBody>
          <a:bodyPr/>
          <a:lstStyle/>
          <a:p>
            <a:fld id="{72FB9BA6-AD11-4971-8569-5FF440DF985B}" type="datetimeFigureOut">
              <a:rPr lang="en-GB" smtClean="0"/>
              <a:t>17/04/2024</a:t>
            </a:fld>
            <a:endParaRPr lang="en-GB" dirty="0"/>
          </a:p>
        </p:txBody>
      </p:sp>
      <p:sp>
        <p:nvSpPr>
          <p:cNvPr id="5" name="Footer Placeholder 4">
            <a:extLst>
              <a:ext uri="{FF2B5EF4-FFF2-40B4-BE49-F238E27FC236}">
                <a16:creationId xmlns:a16="http://schemas.microsoft.com/office/drawing/2014/main" id="{846CBBE3-8B8A-4992-AF43-5367FE48691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896860-D306-492B-BEA3-1064F5E80AF8}"/>
              </a:ext>
            </a:extLst>
          </p:cNvPr>
          <p:cNvSpPr>
            <a:spLocks noGrp="1"/>
          </p:cNvSpPr>
          <p:nvPr>
            <p:ph type="sldNum" sz="quarter" idx="12"/>
          </p:nvPr>
        </p:nvSpPr>
        <p:spPr/>
        <p:txBody>
          <a:bodyPr/>
          <a:lstStyle/>
          <a:p>
            <a:fld id="{A922454D-B6B8-4B2B-BDD4-31015B226781}" type="slidenum">
              <a:rPr lang="en-GB" smtClean="0"/>
              <a:t>‹#›</a:t>
            </a:fld>
            <a:endParaRPr lang="en-GB" dirty="0"/>
          </a:p>
        </p:txBody>
      </p:sp>
    </p:spTree>
    <p:extLst>
      <p:ext uri="{BB962C8B-B14F-4D97-AF65-F5344CB8AC3E}">
        <p14:creationId xmlns:p14="http://schemas.microsoft.com/office/powerpoint/2010/main" val="381762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3501-ABB7-46EA-AA3A-E3553022A9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8933DD-2777-4EE2-9123-FB2E1B1BD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6597DE-00AA-4C04-96AF-8B2F8F4CCC0F}"/>
              </a:ext>
            </a:extLst>
          </p:cNvPr>
          <p:cNvSpPr>
            <a:spLocks noGrp="1"/>
          </p:cNvSpPr>
          <p:nvPr>
            <p:ph type="dt" sz="half" idx="10"/>
          </p:nvPr>
        </p:nvSpPr>
        <p:spPr/>
        <p:txBody>
          <a:bodyPr/>
          <a:lstStyle/>
          <a:p>
            <a:fld id="{72FB9BA6-AD11-4971-8569-5FF440DF985B}" type="datetimeFigureOut">
              <a:rPr lang="en-GB" smtClean="0"/>
              <a:t>17/04/2024</a:t>
            </a:fld>
            <a:endParaRPr lang="en-GB" dirty="0"/>
          </a:p>
        </p:txBody>
      </p:sp>
      <p:sp>
        <p:nvSpPr>
          <p:cNvPr id="5" name="Footer Placeholder 4">
            <a:extLst>
              <a:ext uri="{FF2B5EF4-FFF2-40B4-BE49-F238E27FC236}">
                <a16:creationId xmlns:a16="http://schemas.microsoft.com/office/drawing/2014/main" id="{54DB9892-8B48-41AC-815E-266C4DE38F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70FA5E-018A-422D-8589-64D9621D0A4F}"/>
              </a:ext>
            </a:extLst>
          </p:cNvPr>
          <p:cNvSpPr>
            <a:spLocks noGrp="1"/>
          </p:cNvSpPr>
          <p:nvPr>
            <p:ph type="sldNum" sz="quarter" idx="12"/>
          </p:nvPr>
        </p:nvSpPr>
        <p:spPr/>
        <p:txBody>
          <a:bodyPr/>
          <a:lstStyle/>
          <a:p>
            <a:fld id="{A922454D-B6B8-4B2B-BDD4-31015B226781}" type="slidenum">
              <a:rPr lang="en-GB" smtClean="0"/>
              <a:t>‹#›</a:t>
            </a:fld>
            <a:endParaRPr lang="en-GB" dirty="0"/>
          </a:p>
        </p:txBody>
      </p:sp>
    </p:spTree>
    <p:extLst>
      <p:ext uri="{BB962C8B-B14F-4D97-AF65-F5344CB8AC3E}">
        <p14:creationId xmlns:p14="http://schemas.microsoft.com/office/powerpoint/2010/main" val="25317069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6E6754-D8CF-45C8-8477-909F33A67C6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5CD63C-ABA1-4FD9-A783-9EF1504D3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F6A627-EE92-4FDE-83E6-D00253937D7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B9BA6-AD11-4971-8569-5FF440DF985B}" type="datetimeFigureOut">
              <a:rPr lang="en-GB" smtClean="0"/>
              <a:t>17/04/2024</a:t>
            </a:fld>
            <a:endParaRPr lang="en-GB" dirty="0"/>
          </a:p>
        </p:txBody>
      </p:sp>
      <p:sp>
        <p:nvSpPr>
          <p:cNvPr id="5" name="Footer Placeholder 4">
            <a:extLst>
              <a:ext uri="{FF2B5EF4-FFF2-40B4-BE49-F238E27FC236}">
                <a16:creationId xmlns:a16="http://schemas.microsoft.com/office/drawing/2014/main" id="{2D8BA12D-9FF3-4A1B-B906-2824FCA1AB8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AD87411-E21C-4CE5-9B04-FDAAADFD1F7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2454D-B6B8-4B2B-BDD4-31015B226781}" type="slidenum">
              <a:rPr lang="en-GB" smtClean="0"/>
              <a:t>‹#›</a:t>
            </a:fld>
            <a:endParaRPr lang="en-GB" dirty="0"/>
          </a:p>
        </p:txBody>
      </p:sp>
    </p:spTree>
    <p:extLst>
      <p:ext uri="{BB962C8B-B14F-4D97-AF65-F5344CB8AC3E}">
        <p14:creationId xmlns:p14="http://schemas.microsoft.com/office/powerpoint/2010/main" val="200253762"/>
      </p:ext>
    </p:extLst>
  </p:cSld>
  <p:clrMap bg1="lt1" tx1="dk1" bg2="lt2" tx2="dk2" accent1="accent1" accent2="accent2" accent3="accent3" accent4="accent4" accent5="accent5" accent6="accent6" hlink="hlink" folHlink="folHlink"/>
  <p:sldLayoutIdLst>
    <p:sldLayoutId id="2147483650"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datatoinsight.enquiries@gmail.com" TargetMode="External"/><Relationship Id="rId4" Type="http://schemas.openxmlformats.org/officeDocument/2006/relationships/hyperlink" Target="http://www.datatoinsigh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1">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1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srgbClr val="FFFFFF"/>
              </a:solidFill>
              <a:latin typeface="Calibri" panose="020F0502020204030204"/>
            </a:endParaRPr>
          </a:p>
        </p:txBody>
      </p:sp>
      <p:sp>
        <p:nvSpPr>
          <p:cNvPr id="30" name="Oval 1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2" y="2099698"/>
            <a:ext cx="1942241" cy="188955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Calibri" panose="020F0502020204030204"/>
            </a:endParaRPr>
          </a:p>
        </p:txBody>
      </p:sp>
      <p:sp>
        <p:nvSpPr>
          <p:cNvPr id="2" name="Title 1">
            <a:extLst>
              <a:ext uri="{FF2B5EF4-FFF2-40B4-BE49-F238E27FC236}">
                <a16:creationId xmlns:a16="http://schemas.microsoft.com/office/drawing/2014/main" id="{D2BF387B-F66F-41FF-B47A-4F18866A7350}"/>
              </a:ext>
            </a:extLst>
          </p:cNvPr>
          <p:cNvSpPr>
            <a:spLocks noGrp="1"/>
          </p:cNvSpPr>
          <p:nvPr>
            <p:ph type="ctrTitle"/>
          </p:nvPr>
        </p:nvSpPr>
        <p:spPr>
          <a:xfrm>
            <a:off x="4038602" y="1939159"/>
            <a:ext cx="7644627" cy="2751086"/>
          </a:xfrm>
        </p:spPr>
        <p:txBody>
          <a:bodyPr>
            <a:normAutofit fontScale="90000"/>
          </a:bodyPr>
          <a:lstStyle/>
          <a:p>
            <a:pPr algn="r"/>
            <a:r>
              <a:rPr lang="en-GB" sz="5400" b="1" dirty="0"/>
              <a:t>Data to Insight: </a:t>
            </a:r>
            <a:br>
              <a:rPr lang="en-GB" sz="5400" b="1" dirty="0"/>
            </a:br>
            <a:r>
              <a:rPr lang="en-GB" sz="5400" b="1" dirty="0"/>
              <a:t>Early Help Data Partnership</a:t>
            </a:r>
            <a:br>
              <a:rPr lang="en-GB" sz="5400" b="1" dirty="0"/>
            </a:br>
            <a:r>
              <a:rPr lang="en-GB" sz="5400" b="1" dirty="0"/>
              <a:t>Quarterly Review – Q3 23/24</a:t>
            </a:r>
          </a:p>
        </p:txBody>
      </p:sp>
      <p:pic>
        <p:nvPicPr>
          <p:cNvPr id="7" name="Picture 6" descr="Logo, icon&#10;&#10;Description automatically generated">
            <a:extLst>
              <a:ext uri="{FF2B5EF4-FFF2-40B4-BE49-F238E27FC236}">
                <a16:creationId xmlns:a16="http://schemas.microsoft.com/office/drawing/2014/main" id="{120D9AF9-78FF-4959-AE82-798B241CC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32" name="Rectangle 31">
            <a:extLst>
              <a:ext uri="{FF2B5EF4-FFF2-40B4-BE49-F238E27FC236}">
                <a16:creationId xmlns:a16="http://schemas.microsoft.com/office/drawing/2014/main" id="{AFCBDBBB-8BA4-46C5-9901-C3A00088CD14}"/>
              </a:ext>
            </a:extLst>
          </p:cNvPr>
          <p:cNvSpPr/>
          <p:nvPr/>
        </p:nvSpPr>
        <p:spPr>
          <a:xfrm>
            <a:off x="4461694" y="6076242"/>
            <a:ext cx="6096000" cy="523220"/>
          </a:xfrm>
          <a:prstGeom prst="rect">
            <a:avLst/>
          </a:prstGeom>
        </p:spPr>
        <p:txBody>
          <a:bodyPr>
            <a:spAutoFit/>
          </a:bodyPr>
          <a:lstStyle/>
          <a:p>
            <a:pPr algn="r"/>
            <a:r>
              <a:rPr lang="en-GB" sz="1400" i="1" dirty="0">
                <a:solidFill>
                  <a:srgbClr val="0F1419"/>
                </a:solidFill>
                <a:latin typeface="-apple-system"/>
              </a:rPr>
              <a:t>Led by local authorities with support from the ADCS, DfE, Ofsted, and DLUHC, we're working to help LAs make better use of data in children's services</a:t>
            </a:r>
            <a:endParaRPr lang="en-GB" sz="1400" i="1" dirty="0"/>
          </a:p>
        </p:txBody>
      </p:sp>
    </p:spTree>
    <p:extLst>
      <p:ext uri="{BB962C8B-B14F-4D97-AF65-F5344CB8AC3E}">
        <p14:creationId xmlns:p14="http://schemas.microsoft.com/office/powerpoint/2010/main" val="421737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9614836" cy="531518"/>
          </a:xfrm>
        </p:spPr>
        <p:txBody>
          <a:bodyPr>
            <a:noAutofit/>
          </a:bodyPr>
          <a:lstStyle/>
          <a:p>
            <a:r>
              <a:rPr lang="en-GB" sz="2800" u="sng" dirty="0">
                <a:latin typeface="+mn-lt"/>
                <a:ea typeface="+mn-ea"/>
                <a:cs typeface="+mn-cs"/>
              </a:rPr>
              <a:t>EH 105 – </a:t>
            </a:r>
            <a:r>
              <a:rPr lang="en-US" sz="1100" dirty="0"/>
              <a:t> </a:t>
            </a:r>
            <a:r>
              <a:rPr lang="en-GB" sz="2800" u="sng" dirty="0">
                <a:latin typeface="+mn-lt"/>
                <a:ea typeface="+mn-ea"/>
                <a:cs typeface="+mn-cs"/>
              </a:rPr>
              <a:t>Number of children open to Early Help at period end (rate per 10k) (&amp; EH108 – children ceasing)</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094EE6D4-4A86-4EB2-9DC4-985E210EE52F}"/>
              </a:ext>
            </a:extLst>
          </p:cNvPr>
          <p:cNvGraphicFramePr>
            <a:graphicFrameLocks/>
          </p:cNvGraphicFramePr>
          <p:nvPr>
            <p:extLst>
              <p:ext uri="{D42A27DB-BD31-4B8C-83A1-F6EECF244321}">
                <p14:modId xmlns:p14="http://schemas.microsoft.com/office/powerpoint/2010/main" val="1273142387"/>
              </p:ext>
            </p:extLst>
          </p:nvPr>
        </p:nvGraphicFramePr>
        <p:xfrm>
          <a:off x="838199" y="1552034"/>
          <a:ext cx="5099892" cy="36369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F0744F3-6A77-6837-A7DA-BD9E25ECFA35}"/>
              </a:ext>
            </a:extLst>
          </p:cNvPr>
          <p:cNvGraphicFramePr>
            <a:graphicFrameLocks/>
          </p:cNvGraphicFramePr>
          <p:nvPr>
            <p:extLst>
              <p:ext uri="{D42A27DB-BD31-4B8C-83A1-F6EECF244321}">
                <p14:modId xmlns:p14="http://schemas.microsoft.com/office/powerpoint/2010/main" val="1564741874"/>
              </p:ext>
            </p:extLst>
          </p:nvPr>
        </p:nvGraphicFramePr>
        <p:xfrm>
          <a:off x="6253910" y="1552035"/>
          <a:ext cx="4607859" cy="3919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424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1130673" y="595786"/>
            <a:ext cx="9614836" cy="531518"/>
          </a:xfrm>
        </p:spPr>
        <p:txBody>
          <a:bodyPr>
            <a:noAutofit/>
          </a:bodyPr>
          <a:lstStyle/>
          <a:p>
            <a:r>
              <a:rPr lang="en-GB" sz="2800" u="sng" dirty="0">
                <a:latin typeface="+mn-lt"/>
                <a:ea typeface="+mn-ea"/>
                <a:cs typeface="+mn-cs"/>
              </a:rPr>
              <a:t>EH 105 – Number of children open to Early Help at period end (rate per 10k) – matching social care data 1. </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D9007915-CD9E-C13A-9048-AAABBFB57BCC}"/>
              </a:ext>
            </a:extLst>
          </p:cNvPr>
          <p:cNvGraphicFramePr>
            <a:graphicFrameLocks/>
          </p:cNvGraphicFramePr>
          <p:nvPr>
            <p:extLst>
              <p:ext uri="{D42A27DB-BD31-4B8C-83A1-F6EECF244321}">
                <p14:modId xmlns:p14="http://schemas.microsoft.com/office/powerpoint/2010/main" val="2136938841"/>
              </p:ext>
            </p:extLst>
          </p:nvPr>
        </p:nvGraphicFramePr>
        <p:xfrm>
          <a:off x="1130673" y="1778821"/>
          <a:ext cx="4551087" cy="3817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0CBCABD-A46E-EFE2-B659-E635A6A60770}"/>
              </a:ext>
            </a:extLst>
          </p:cNvPr>
          <p:cNvGraphicFramePr>
            <a:graphicFrameLocks/>
          </p:cNvGraphicFramePr>
          <p:nvPr>
            <p:extLst>
              <p:ext uri="{D42A27DB-BD31-4B8C-83A1-F6EECF244321}">
                <p14:modId xmlns:p14="http://schemas.microsoft.com/office/powerpoint/2010/main" val="4091994268"/>
              </p:ext>
            </p:extLst>
          </p:nvPr>
        </p:nvGraphicFramePr>
        <p:xfrm>
          <a:off x="5782687" y="1847008"/>
          <a:ext cx="4775009" cy="3749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4759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1130673" y="595786"/>
            <a:ext cx="9614836" cy="531518"/>
          </a:xfrm>
        </p:spPr>
        <p:txBody>
          <a:bodyPr>
            <a:noAutofit/>
          </a:bodyPr>
          <a:lstStyle/>
          <a:p>
            <a:r>
              <a:rPr lang="en-GB" sz="2800" u="sng" dirty="0">
                <a:latin typeface="+mn-lt"/>
                <a:ea typeface="+mn-ea"/>
                <a:cs typeface="+mn-cs"/>
              </a:rPr>
              <a:t>EH 105 – Number of children open to Early Help at period end (rate per 10k) – matching social care data 2. </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D2146247-DA73-46FB-9EA7-3AFD32F5EE03}"/>
              </a:ext>
            </a:extLst>
          </p:cNvPr>
          <p:cNvGraphicFramePr>
            <a:graphicFrameLocks/>
          </p:cNvGraphicFramePr>
          <p:nvPr>
            <p:extLst>
              <p:ext uri="{D42A27DB-BD31-4B8C-83A1-F6EECF244321}">
                <p14:modId xmlns:p14="http://schemas.microsoft.com/office/powerpoint/2010/main" val="905481591"/>
              </p:ext>
            </p:extLst>
          </p:nvPr>
        </p:nvGraphicFramePr>
        <p:xfrm>
          <a:off x="1031385" y="1977411"/>
          <a:ext cx="4620267" cy="39496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BEF8BD7-D914-41F3-AF71-3A6E770F8450}"/>
              </a:ext>
            </a:extLst>
          </p:cNvPr>
          <p:cNvGraphicFramePr>
            <a:graphicFrameLocks/>
          </p:cNvGraphicFramePr>
          <p:nvPr>
            <p:extLst>
              <p:ext uri="{D42A27DB-BD31-4B8C-83A1-F6EECF244321}">
                <p14:modId xmlns:p14="http://schemas.microsoft.com/office/powerpoint/2010/main" val="2171525647"/>
              </p:ext>
            </p:extLst>
          </p:nvPr>
        </p:nvGraphicFramePr>
        <p:xfrm>
          <a:off x="5760123" y="1977410"/>
          <a:ext cx="5039781" cy="39496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232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1130673" y="595786"/>
            <a:ext cx="9614836" cy="531518"/>
          </a:xfrm>
        </p:spPr>
        <p:txBody>
          <a:bodyPr>
            <a:noAutofit/>
          </a:bodyPr>
          <a:lstStyle/>
          <a:p>
            <a:r>
              <a:rPr lang="en-GB" sz="2800" u="sng" dirty="0">
                <a:latin typeface="+mn-lt"/>
                <a:ea typeface="+mn-ea"/>
                <a:cs typeface="+mn-cs"/>
              </a:rPr>
              <a:t>EH 105 – Number of children open to Early Help at period end (rate per 10k) – matching social care data notes. </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8871082"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r>
              <a:rPr lang="en-GB" sz="1800" dirty="0">
                <a:latin typeface="Calibri" panose="020F0502020204030204" pitchFamily="34" charset="0"/>
                <a:cs typeface="Times New Roman" panose="02020603050405020304" pitchFamily="18" charset="0"/>
              </a:rPr>
              <a:t>Very quick analysis on a single point in time, using new data. </a:t>
            </a:r>
          </a:p>
          <a:p>
            <a:r>
              <a:rPr lang="en-GB" sz="1800" dirty="0">
                <a:latin typeface="Calibri" panose="020F0502020204030204" pitchFamily="34" charset="0"/>
                <a:cs typeface="Times New Roman" panose="02020603050405020304" pitchFamily="18" charset="0"/>
              </a:rPr>
              <a:t>Intention was to demonstrate what we could look at with this dataset, rather than to draw conclusions.</a:t>
            </a:r>
          </a:p>
          <a:p>
            <a:r>
              <a:rPr lang="en-GB" sz="1800" dirty="0">
                <a:latin typeface="Calibri" panose="020F0502020204030204" pitchFamily="34" charset="0"/>
                <a:cs typeface="Times New Roman" panose="02020603050405020304" pitchFamily="18" charset="0"/>
              </a:rPr>
              <a:t>Slight relationship (if any) may exist between EH and some Social Care measures (though not Child Protection Plan rates).</a:t>
            </a:r>
          </a:p>
          <a:p>
            <a:r>
              <a:rPr lang="en-GB" sz="1800" dirty="0">
                <a:latin typeface="Calibri" panose="020F0502020204030204" pitchFamily="34" charset="0"/>
                <a:cs typeface="Times New Roman" panose="02020603050405020304" pitchFamily="18" charset="0"/>
              </a:rPr>
              <a:t>Relationship appears positive – i.e. the more EH you have the more referrals/CiN/CLA you might expect.</a:t>
            </a:r>
          </a:p>
          <a:p>
            <a:r>
              <a:rPr lang="en-GB" sz="1800" dirty="0">
                <a:latin typeface="Calibri" panose="020F0502020204030204" pitchFamily="34" charset="0"/>
                <a:cs typeface="Times New Roman" panose="02020603050405020304" pitchFamily="18" charset="0"/>
              </a:rPr>
              <a:t>Possibly those areas of greater need and demand are seeing that play out across all levels of service provision.</a:t>
            </a:r>
          </a:p>
          <a:p>
            <a:r>
              <a:rPr lang="en-GB" sz="1800" dirty="0">
                <a:latin typeface="Calibri" panose="020F0502020204030204" pitchFamily="34" charset="0"/>
                <a:cs typeface="Times New Roman" panose="02020603050405020304" pitchFamily="18" charset="0"/>
              </a:rPr>
              <a:t>It would be interesting to bring deprivation data into this analysis – as well as looking over longer periods of time. </a:t>
            </a:r>
          </a:p>
          <a:p>
            <a:pPr marL="0" indent="0">
              <a:buNone/>
            </a:pPr>
            <a:endParaRPr lang="en-GB" sz="1800" dirty="0">
              <a:latin typeface="Calibri" panose="020F0502020204030204" pitchFamily="34" charset="0"/>
              <a:cs typeface="Times New Roman" panose="02020603050405020304" pitchFamily="18" charset="0"/>
            </a:endParaRPr>
          </a:p>
          <a:p>
            <a:endParaRPr lang="en-GB"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162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1130673" y="595786"/>
            <a:ext cx="9614836" cy="531518"/>
          </a:xfrm>
        </p:spPr>
        <p:txBody>
          <a:bodyPr>
            <a:noAutofit/>
          </a:bodyPr>
          <a:lstStyle/>
          <a:p>
            <a:r>
              <a:rPr lang="en-GB" sz="2800" u="sng" dirty="0">
                <a:latin typeface="+mn-lt"/>
                <a:ea typeface="+mn-ea"/>
                <a:cs typeface="+mn-cs"/>
              </a:rPr>
              <a:t>EH 106/7 – Step ups/downs</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264B0694-163B-96D3-ED47-9291B7A7EAFF}"/>
              </a:ext>
            </a:extLst>
          </p:cNvPr>
          <p:cNvGraphicFramePr>
            <a:graphicFrameLocks/>
          </p:cNvGraphicFramePr>
          <p:nvPr>
            <p:extLst>
              <p:ext uri="{D42A27DB-BD31-4B8C-83A1-F6EECF244321}">
                <p14:modId xmlns:p14="http://schemas.microsoft.com/office/powerpoint/2010/main" val="764521237"/>
              </p:ext>
            </p:extLst>
          </p:nvPr>
        </p:nvGraphicFramePr>
        <p:xfrm>
          <a:off x="1130673" y="1563227"/>
          <a:ext cx="5600633" cy="390838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19AA142-09D0-6FDF-CC6D-12F91B6A1162}"/>
              </a:ext>
            </a:extLst>
          </p:cNvPr>
          <p:cNvSpPr txBox="1"/>
          <p:nvPr/>
        </p:nvSpPr>
        <p:spPr>
          <a:xfrm>
            <a:off x="7414352" y="1465243"/>
            <a:ext cx="3331157" cy="1754326"/>
          </a:xfrm>
          <a:prstGeom prst="rect">
            <a:avLst/>
          </a:prstGeom>
          <a:noFill/>
        </p:spPr>
        <p:txBody>
          <a:bodyPr wrap="square" rtlCol="0">
            <a:spAutoFit/>
          </a:bodyPr>
          <a:lstStyle/>
          <a:p>
            <a:pPr marL="285750" indent="-285750">
              <a:buFont typeface="Arial" panose="020B0604020202020204" pitchFamily="34" charset="0"/>
              <a:buChar char="•"/>
            </a:pPr>
            <a:r>
              <a:rPr lang="en-GB" dirty="0"/>
              <a:t>More children are stepping down from CSC to EH than the other way around</a:t>
            </a:r>
          </a:p>
          <a:p>
            <a:pPr marL="285750" indent="-285750">
              <a:buFont typeface="Arial" panose="020B0604020202020204" pitchFamily="34" charset="0"/>
              <a:buChar char="•"/>
            </a:pPr>
            <a:r>
              <a:rPr lang="en-GB" dirty="0"/>
              <a:t>Step downs increased over the reporting period</a:t>
            </a:r>
          </a:p>
          <a:p>
            <a:pPr marL="285750" indent="-285750">
              <a:buFont typeface="Arial" panose="020B0604020202020204" pitchFamily="34" charset="0"/>
              <a:buChar char="•"/>
            </a:pPr>
            <a:r>
              <a:rPr lang="en-GB" dirty="0"/>
              <a:t>Step ups highest in Q2</a:t>
            </a:r>
          </a:p>
        </p:txBody>
      </p:sp>
    </p:spTree>
    <p:extLst>
      <p:ext uri="{BB962C8B-B14F-4D97-AF65-F5344CB8AC3E}">
        <p14:creationId xmlns:p14="http://schemas.microsoft.com/office/powerpoint/2010/main" val="287569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1130673" y="595786"/>
            <a:ext cx="9614836" cy="531518"/>
          </a:xfrm>
        </p:spPr>
        <p:txBody>
          <a:bodyPr>
            <a:noAutofit/>
          </a:bodyPr>
          <a:lstStyle/>
          <a:p>
            <a:r>
              <a:rPr lang="en-GB" sz="2800" u="sng" dirty="0">
                <a:latin typeface="+mn-lt"/>
                <a:ea typeface="+mn-ea"/>
                <a:cs typeface="+mn-cs"/>
              </a:rPr>
              <a:t>EH 109 – children ceasing with outcomes met</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19AA142-09D0-6FDF-CC6D-12F91B6A1162}"/>
              </a:ext>
            </a:extLst>
          </p:cNvPr>
          <p:cNvSpPr txBox="1"/>
          <p:nvPr/>
        </p:nvSpPr>
        <p:spPr>
          <a:xfrm>
            <a:off x="7414352" y="1465243"/>
            <a:ext cx="333115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Decreases over reporting period</a:t>
            </a:r>
          </a:p>
          <a:p>
            <a:pPr marL="285750" indent="-285750">
              <a:buFont typeface="Arial" panose="020B0604020202020204" pitchFamily="34" charset="0"/>
              <a:buChar char="•"/>
            </a:pPr>
            <a:r>
              <a:rPr lang="en-GB" dirty="0"/>
              <a:t>There has been discussion in workshops about what this measure means – outcomes fully met or also including partially met. </a:t>
            </a:r>
          </a:p>
          <a:p>
            <a:pPr marL="285750" indent="-285750">
              <a:buFont typeface="Arial" panose="020B0604020202020204" pitchFamily="34" charset="0"/>
              <a:buChar char="•"/>
            </a:pPr>
            <a:endParaRPr lang="en-GB" dirty="0"/>
          </a:p>
        </p:txBody>
      </p:sp>
      <p:graphicFrame>
        <p:nvGraphicFramePr>
          <p:cNvPr id="4" name="Chart 3">
            <a:extLst>
              <a:ext uri="{FF2B5EF4-FFF2-40B4-BE49-F238E27FC236}">
                <a16:creationId xmlns:a16="http://schemas.microsoft.com/office/drawing/2014/main" id="{0D6A6B73-718A-4FCD-9EC8-3FB4F8CB7451}"/>
              </a:ext>
            </a:extLst>
          </p:cNvPr>
          <p:cNvGraphicFramePr>
            <a:graphicFrameLocks/>
          </p:cNvGraphicFramePr>
          <p:nvPr>
            <p:extLst>
              <p:ext uri="{D42A27DB-BD31-4B8C-83A1-F6EECF244321}">
                <p14:modId xmlns:p14="http://schemas.microsoft.com/office/powerpoint/2010/main" val="4047036630"/>
              </p:ext>
            </p:extLst>
          </p:nvPr>
        </p:nvGraphicFramePr>
        <p:xfrm>
          <a:off x="1211606" y="1717135"/>
          <a:ext cx="5706987" cy="41328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738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a:extLst>
            <a:ext uri="{FF2B5EF4-FFF2-40B4-BE49-F238E27FC236}">
              <a16:creationId xmlns:a16="http://schemas.microsoft.com/office/drawing/2014/main" id="{D7656082-D0F6-9986-B3DE-AF9E7170EA2A}"/>
            </a:ext>
          </a:extLst>
        </p:cNvPr>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E66836B4-F728-9448-518F-6B417B6130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A4EB7EB-5BB1-A4ED-EE6F-AA63CD64DFE0}"/>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CC558EBA-6204-CDA5-3ADD-7054968A5D60}"/>
              </a:ext>
            </a:extLst>
          </p:cNvPr>
          <p:cNvSpPr>
            <a:spLocks noGrp="1"/>
          </p:cNvSpPr>
          <p:nvPr>
            <p:ph type="title"/>
          </p:nvPr>
        </p:nvSpPr>
        <p:spPr>
          <a:xfrm>
            <a:off x="838200" y="365128"/>
            <a:ext cx="10515600" cy="531518"/>
          </a:xfrm>
        </p:spPr>
        <p:txBody>
          <a:bodyPr>
            <a:noAutofit/>
          </a:bodyPr>
          <a:lstStyle/>
          <a:p>
            <a:r>
              <a:rPr lang="en-GB" sz="2800" u="sng" dirty="0">
                <a:latin typeface="+mn-lt"/>
                <a:ea typeface="+mn-ea"/>
                <a:cs typeface="+mn-cs"/>
              </a:rPr>
              <a:t>How to join EHDP:</a:t>
            </a:r>
          </a:p>
        </p:txBody>
      </p:sp>
      <p:sp>
        <p:nvSpPr>
          <p:cNvPr id="2" name="Content Placeholder 3">
            <a:extLst>
              <a:ext uri="{FF2B5EF4-FFF2-40B4-BE49-F238E27FC236}">
                <a16:creationId xmlns:a16="http://schemas.microsoft.com/office/drawing/2014/main" id="{509F229F-8D22-D2AC-9AFC-87BFB7B715F6}"/>
              </a:ext>
            </a:extLst>
          </p:cNvPr>
          <p:cNvSpPr txBox="1">
            <a:spLocks/>
          </p:cNvSpPr>
          <p:nvPr/>
        </p:nvSpPr>
        <p:spPr>
          <a:xfrm>
            <a:off x="838200" y="1039528"/>
            <a:ext cx="9614836" cy="5199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Times New Roman" panose="02020603050405020304" pitchFamily="18"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endParaRPr lang="en-GB" dirty="0"/>
          </a:p>
        </p:txBody>
      </p:sp>
      <p:sp>
        <p:nvSpPr>
          <p:cNvPr id="4" name="TextBox 3">
            <a:extLst>
              <a:ext uri="{FF2B5EF4-FFF2-40B4-BE49-F238E27FC236}">
                <a16:creationId xmlns:a16="http://schemas.microsoft.com/office/drawing/2014/main" id="{626951AE-503B-1E37-E136-BFD8ECBE5FE6}"/>
              </a:ext>
            </a:extLst>
          </p:cNvPr>
          <p:cNvSpPr txBox="1"/>
          <p:nvPr/>
        </p:nvSpPr>
        <p:spPr>
          <a:xfrm>
            <a:off x="958466" y="1311007"/>
            <a:ext cx="8824511" cy="4801314"/>
          </a:xfrm>
          <a:prstGeom prst="rect">
            <a:avLst/>
          </a:prstGeom>
          <a:noFill/>
        </p:spPr>
        <p:txBody>
          <a:bodyPr wrap="square" rtlCol="0">
            <a:spAutoFit/>
          </a:bodyPr>
          <a:lstStyle/>
          <a:p>
            <a:pPr marL="285750" indent="-285750">
              <a:buFont typeface="Arial" panose="020B0604020202020204" pitchFamily="34" charset="0"/>
              <a:buChar char="•"/>
            </a:pPr>
            <a:r>
              <a:rPr lang="en-GB" dirty="0"/>
              <a:t>Visit </a:t>
            </a:r>
            <a:r>
              <a:rPr lang="en-GB" dirty="0">
                <a:hlinkClick r:id="rId4"/>
              </a:rPr>
              <a:t>www.datatoinsight.org</a:t>
            </a:r>
            <a:r>
              <a:rPr lang="en-GB" dirty="0"/>
              <a:t> – if you’re not a member, you’ll need to sign up (open to anyone with a gov.uk email address or children’s trust)</a:t>
            </a:r>
          </a:p>
          <a:p>
            <a:pPr marL="285750" indent="-285750">
              <a:buFont typeface="Arial" panose="020B0604020202020204" pitchFamily="34" charset="0"/>
              <a:buChar char="•"/>
            </a:pPr>
            <a:r>
              <a:rPr lang="en-GB" dirty="0"/>
              <a:t>Head to the core toolkit, found in the tools section, and download the Early Help Collection Tool 23/24</a:t>
            </a:r>
          </a:p>
          <a:p>
            <a:pPr marL="285750" indent="-285750">
              <a:buFont typeface="Arial" panose="020B0604020202020204" pitchFamily="34" charset="0"/>
              <a:buChar char="•"/>
            </a:pPr>
            <a:r>
              <a:rPr lang="en-GB" dirty="0"/>
              <a:t>Follow submission instructions on ‘front page’ tab</a:t>
            </a:r>
          </a:p>
          <a:p>
            <a:pPr marL="285750" indent="-285750">
              <a:buFont typeface="Arial" panose="020B0604020202020204" pitchFamily="34" charset="0"/>
              <a:buChar char="•"/>
            </a:pPr>
            <a:r>
              <a:rPr lang="en-GB" dirty="0"/>
              <a:t>To access the collated dataset and benchmarking tool, head back to our website’s homepage to find the tool under data/ EH data partnership</a:t>
            </a:r>
          </a:p>
          <a:p>
            <a:pPr marL="285750" indent="-285750">
              <a:buFont typeface="Arial" panose="020B0604020202020204" pitchFamily="34" charset="0"/>
              <a:buChar char="•"/>
            </a:pPr>
            <a:r>
              <a:rPr lang="en-GB" dirty="0"/>
              <a:t>Only those LAs who have submitted data within previous 2 quarters (inc. current one) will have access to the collated dataset and benchmarking tool (DfE/Ofsted etc. don’t have access to this data)</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Submission deadline: 6 weeks after quarter end</a:t>
            </a:r>
          </a:p>
          <a:p>
            <a:pPr marL="285750" indent="-285750">
              <a:buFont typeface="Arial" panose="020B0604020202020204" pitchFamily="34" charset="0"/>
              <a:buChar char="•"/>
            </a:pPr>
            <a:r>
              <a:rPr lang="en-GB" dirty="0"/>
              <a:t>Publication target: 2 months after quarter end</a:t>
            </a:r>
          </a:p>
          <a:p>
            <a:pPr marL="285750" indent="-285750">
              <a:buFont typeface="Arial" panose="020B0604020202020204" pitchFamily="34" charset="0"/>
              <a:buChar char="•"/>
            </a:pPr>
            <a:r>
              <a:rPr lang="en-GB" dirty="0"/>
              <a:t>Next quarterly workshop: 12</a:t>
            </a:r>
            <a:r>
              <a:rPr lang="en-GB" baseline="30000" dirty="0"/>
              <a:t>th</a:t>
            </a:r>
            <a:r>
              <a:rPr lang="en-GB" dirty="0"/>
              <a:t> June 2024 12:30 – 14:00</a:t>
            </a:r>
          </a:p>
          <a:p>
            <a:pPr marL="285750" indent="-285750">
              <a:buFont typeface="Arial" panose="020B0604020202020204" pitchFamily="34" charset="0"/>
              <a:buChar char="•"/>
            </a:pPr>
            <a:r>
              <a:rPr lang="en-GB" dirty="0"/>
              <a:t>More information: </a:t>
            </a:r>
            <a:r>
              <a:rPr lang="en-GB" dirty="0">
                <a:hlinkClick r:id="rId5"/>
              </a:rPr>
              <a:t>datatoinsight.enquiries@gmail.com</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9985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10515600" cy="531518"/>
          </a:xfrm>
        </p:spPr>
        <p:txBody>
          <a:bodyPr>
            <a:noAutofit/>
          </a:bodyPr>
          <a:lstStyle/>
          <a:p>
            <a:r>
              <a:rPr lang="en-GB" sz="2800" u="sng" dirty="0">
                <a:latin typeface="+mn-lt"/>
                <a:ea typeface="+mn-ea"/>
                <a:cs typeface="+mn-cs"/>
              </a:rPr>
              <a:t>About Data to Insight</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838200" y="1304922"/>
            <a:ext cx="10329909" cy="4941874"/>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Data to Insight (D2I) is </a:t>
            </a:r>
            <a:r>
              <a:rPr lang="en-GB"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the sector-led service for local authority children's data professionals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D2I is hosted by East Sussex County Council, led by local authorities, and supported by the ADCS, DfE, DLUHC and Ofsted, helping local authorities make </a:t>
            </a:r>
            <a:r>
              <a:rPr lang="en-GB" sz="1800" b="1" dirty="0">
                <a:solidFill>
                  <a:srgbClr val="F18D2C"/>
                </a:solidFill>
                <a:effectLst/>
                <a:latin typeface="Calibri" panose="020F0502020204030204" pitchFamily="34" charset="0"/>
                <a:ea typeface="Calibri" panose="020F0502020204030204" pitchFamily="34" charset="0"/>
                <a:cs typeface="Times New Roman" panose="02020603050405020304" pitchFamily="18" charset="0"/>
              </a:rPr>
              <a:t>better use of 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D2I supports a </a:t>
            </a:r>
            <a:r>
              <a:rPr lang="en-GB" sz="1800" b="1" dirty="0">
                <a:solidFill>
                  <a:srgbClr val="F18D2C"/>
                </a:solidFill>
                <a:latin typeface="Calibri" panose="020F0502020204030204" pitchFamily="34" charset="0"/>
                <a:cs typeface="Arial" panose="020B0604020202020204" pitchFamily="34" charset="0"/>
              </a:rPr>
              <a:t>national community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data professionals in designing, developing and maintaining useful data tools, connecting like-minded people, and helping good practice spread across regional boundaries</a:t>
            </a:r>
          </a:p>
          <a:p>
            <a:r>
              <a:rPr lang="en-GB" sz="1800" dirty="0">
                <a:effectLst/>
                <a:latin typeface="Calibri" panose="020F0502020204030204" pitchFamily="34" charset="0"/>
                <a:ea typeface="Arial" panose="020B0604020202020204" pitchFamily="34" charset="0"/>
                <a:cs typeface="Arial" panose="020B0604020202020204" pitchFamily="34" charset="0"/>
              </a:rPr>
              <a:t>D2I enhances a </a:t>
            </a:r>
            <a:r>
              <a:rPr lang="en-GB" sz="1800" b="1" dirty="0">
                <a:solidFill>
                  <a:srgbClr val="F18D2C"/>
                </a:solidFill>
                <a:effectLst/>
                <a:latin typeface="Calibri" panose="020F0502020204030204" pitchFamily="34" charset="0"/>
                <a:ea typeface="Arial" panose="020B0604020202020204" pitchFamily="34" charset="0"/>
                <a:cs typeface="Arial" panose="020B0604020202020204" pitchFamily="34" charset="0"/>
              </a:rPr>
              <a:t>proven partnership of LAs</a:t>
            </a:r>
            <a:r>
              <a:rPr lang="en-GB" sz="1800" dirty="0">
                <a:solidFill>
                  <a:srgbClr val="F18D2C"/>
                </a:solidFill>
                <a:effectLst/>
                <a:latin typeface="Calibri" panose="020F0502020204030204" pitchFamily="34" charset="0"/>
                <a:ea typeface="Arial" panose="020B0604020202020204" pitchFamily="34" charset="0"/>
                <a:cs typeface="Arial" panose="020B0604020202020204" pitchFamily="34" charset="0"/>
              </a:rPr>
              <a:t> </a:t>
            </a:r>
            <a:r>
              <a:rPr lang="en-GB" sz="1800" dirty="0">
                <a:effectLst/>
                <a:latin typeface="Calibri" panose="020F0502020204030204" pitchFamily="34" charset="0"/>
                <a:ea typeface="Arial" panose="020B0604020202020204" pitchFamily="34" charset="0"/>
                <a:cs typeface="Arial" panose="020B0604020202020204" pitchFamily="34" charset="0"/>
              </a:rPr>
              <a:t>working together for the sector</a:t>
            </a:r>
            <a:r>
              <a:rPr lang="en-GB" sz="1800" dirty="0">
                <a:latin typeface="Calibri" panose="020F0502020204030204" pitchFamily="34" charset="0"/>
                <a:ea typeface="Arial" panose="020B0604020202020204" pitchFamily="34" charset="0"/>
                <a:cs typeface="Arial" panose="020B0604020202020204" pitchFamily="34" charset="0"/>
              </a:rPr>
              <a:t> – o</a:t>
            </a:r>
            <a:r>
              <a:rPr lang="en-GB" sz="1800" dirty="0">
                <a:effectLst/>
                <a:latin typeface="Calibri" panose="020F0502020204030204" pitchFamily="34" charset="0"/>
                <a:ea typeface="Arial" panose="020B0604020202020204" pitchFamily="34" charset="0"/>
                <a:cs typeface="Arial" panose="020B0604020202020204" pitchFamily="34" charset="0"/>
              </a:rPr>
              <a:t>ur depth and breadth of expertise and community reach gives data projects the best chance possible of succeeding in producing </a:t>
            </a:r>
            <a:r>
              <a:rPr lang="en-GB" sz="1800" b="1" dirty="0">
                <a:solidFill>
                  <a:srgbClr val="F18D2C"/>
                </a:solidFill>
                <a:effectLst/>
                <a:latin typeface="Calibri" panose="020F0502020204030204" pitchFamily="34" charset="0"/>
                <a:ea typeface="Arial" panose="020B0604020202020204" pitchFamily="34" charset="0"/>
                <a:cs typeface="Arial" panose="020B0604020202020204" pitchFamily="34" charset="0"/>
              </a:rPr>
              <a:t>meaningful insight</a:t>
            </a:r>
          </a:p>
          <a:p>
            <a:r>
              <a:rPr lang="en-GB" sz="1800" dirty="0">
                <a:latin typeface="Calibri" panose="020F0502020204030204" pitchFamily="34" charset="0"/>
                <a:cs typeface="Times New Roman" panose="02020603050405020304" pitchFamily="18" charset="0"/>
              </a:rPr>
              <a:t>Tools and datasets we’ve helped to develop include:</a:t>
            </a:r>
          </a:p>
          <a:p>
            <a:pPr lvl="1">
              <a:buFont typeface="Wingdings" panose="05000000000000000000" pitchFamily="2" charset="2"/>
              <a:buChar char="§"/>
            </a:pPr>
            <a:r>
              <a:rPr lang="en-GB" sz="1800" dirty="0" err="1">
                <a:latin typeface="Calibri" panose="020F0502020204030204" pitchFamily="34" charset="0"/>
                <a:cs typeface="Arial" panose="020B0604020202020204" pitchFamily="34" charset="0"/>
              </a:rPr>
              <a:t>ChAT</a:t>
            </a:r>
            <a:r>
              <a:rPr lang="en-GB" sz="1800" dirty="0">
                <a:latin typeface="Calibri" panose="020F0502020204030204" pitchFamily="34" charset="0"/>
                <a:cs typeface="Arial" panose="020B0604020202020204" pitchFamily="34" charset="0"/>
              </a:rPr>
              <a:t> – Children’s Analysis Tool</a:t>
            </a:r>
          </a:p>
          <a:p>
            <a:pPr lvl="1">
              <a:buFont typeface="Wingdings" panose="05000000000000000000" pitchFamily="2" charset="2"/>
              <a:buChar char="§"/>
            </a:pPr>
            <a:r>
              <a:rPr lang="en-GB" sz="1800" dirty="0" err="1">
                <a:latin typeface="Calibri" panose="020F0502020204030204" pitchFamily="34" charset="0"/>
                <a:cs typeface="Arial" panose="020B0604020202020204" pitchFamily="34" charset="0"/>
              </a:rPr>
              <a:t>BmT</a:t>
            </a:r>
            <a:r>
              <a:rPr lang="en-GB" sz="1800" dirty="0">
                <a:latin typeface="Calibri" panose="020F0502020204030204" pitchFamily="34" charset="0"/>
                <a:cs typeface="Arial" panose="020B0604020202020204" pitchFamily="34" charset="0"/>
              </a:rPr>
              <a:t> – Children’s Services Benchmarking Tool</a:t>
            </a:r>
          </a:p>
          <a:p>
            <a:pPr lvl="1">
              <a:buFont typeface="Wingdings" panose="05000000000000000000" pitchFamily="2" charset="2"/>
              <a:buChar char="§"/>
            </a:pPr>
            <a:r>
              <a:rPr lang="en-GB" sz="1800" dirty="0">
                <a:latin typeface="Calibri" panose="020F0502020204030204" pitchFamily="34" charset="0"/>
                <a:cs typeface="Arial" panose="020B0604020202020204" pitchFamily="34" charset="0"/>
              </a:rPr>
              <a:t>Demand Modelling Tool for CLA Placements</a:t>
            </a:r>
          </a:p>
          <a:p>
            <a:pPr lvl="1">
              <a:buFont typeface="Wingdings" panose="05000000000000000000" pitchFamily="2" charset="2"/>
              <a:buChar char="§"/>
            </a:pPr>
            <a:r>
              <a:rPr lang="en-GB" sz="1800" dirty="0">
                <a:latin typeface="Calibri" panose="020F0502020204030204" pitchFamily="34" charset="0"/>
                <a:cs typeface="Arial" panose="020B0604020202020204" pitchFamily="34" charset="0"/>
              </a:rPr>
              <a:t>Statutory Returns Validation Tools</a:t>
            </a:r>
          </a:p>
          <a:p>
            <a:pPr lvl="1">
              <a:buFont typeface="Wingdings" panose="05000000000000000000" pitchFamily="2" charset="2"/>
              <a:buChar char="§"/>
            </a:pPr>
            <a:r>
              <a:rPr lang="en-GB" sz="1800" dirty="0">
                <a:latin typeface="Calibri" panose="020F0502020204030204" pitchFamily="34" charset="0"/>
                <a:cs typeface="Arial" panose="020B0604020202020204" pitchFamily="34" charset="0"/>
              </a:rPr>
              <a:t>National RIIA Quarterly Data Collection</a:t>
            </a:r>
          </a:p>
          <a:p>
            <a:pPr lvl="1">
              <a:buFont typeface="Wingdings" panose="05000000000000000000" pitchFamily="2" charset="2"/>
              <a:buChar char="§"/>
            </a:pPr>
            <a:r>
              <a:rPr lang="en-GB" sz="1800" dirty="0">
                <a:latin typeface="Calibri" panose="020F0502020204030204" pitchFamily="34" charset="0"/>
                <a:cs typeface="Arial" panose="020B0604020202020204" pitchFamily="34" charset="0"/>
              </a:rPr>
              <a:t>National Early Help Quarterly Data Collection</a:t>
            </a:r>
          </a:p>
          <a:p>
            <a:pPr lvl="1">
              <a:buFont typeface="Wingdings" panose="05000000000000000000" pitchFamily="2" charset="2"/>
              <a:buChar char="§"/>
            </a:pPr>
            <a:endParaRPr lang="en-GB" sz="1800" dirty="0">
              <a:latin typeface="Calibri" panose="020F0502020204030204" pitchFamily="34" charset="0"/>
              <a:cs typeface="Arial" panose="020B0604020202020204" pitchFamily="34" charset="0"/>
            </a:endParaRPr>
          </a:p>
          <a:p>
            <a:pPr lvl="1"/>
            <a:endParaRPr lang="en-GB" sz="1400" dirty="0">
              <a:latin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0085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10515600" cy="531518"/>
          </a:xfrm>
        </p:spPr>
        <p:txBody>
          <a:bodyPr>
            <a:noAutofit/>
          </a:bodyPr>
          <a:lstStyle/>
          <a:p>
            <a:r>
              <a:rPr lang="en-GB" sz="2800" u="sng" dirty="0">
                <a:latin typeface="+mn-lt"/>
                <a:ea typeface="+mn-ea"/>
                <a:cs typeface="+mn-cs"/>
              </a:rPr>
              <a:t>Early Help Data Partnership Quarterly Review – Q3 23/24:</a:t>
            </a:r>
          </a:p>
        </p:txBody>
      </p:sp>
      <p:sp>
        <p:nvSpPr>
          <p:cNvPr id="2" name="Content Placeholder 3">
            <a:extLst>
              <a:ext uri="{FF2B5EF4-FFF2-40B4-BE49-F238E27FC236}">
                <a16:creationId xmlns:a16="http://schemas.microsoft.com/office/drawing/2014/main" id="{627038DE-99C8-DB73-4017-D05620EECBD4}"/>
              </a:ext>
            </a:extLst>
          </p:cNvPr>
          <p:cNvSpPr txBox="1">
            <a:spLocks/>
          </p:cNvSpPr>
          <p:nvPr/>
        </p:nvSpPr>
        <p:spPr>
          <a:xfrm>
            <a:off x="838200" y="1039528"/>
            <a:ext cx="9614836" cy="5199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Times New Roman" panose="02020603050405020304" pitchFamily="18" charset="0"/>
            </a:endParaRPr>
          </a:p>
          <a:p>
            <a:pPr marL="342900" indent="-342900" fontAlgn="ctr">
              <a:buSzPts val="1000"/>
              <a:buFont typeface="Symbol" panose="05050102010706020507" pitchFamily="18" charset="2"/>
              <a:buChar char=""/>
              <a:tabLst>
                <a:tab pos="457200" algn="l"/>
              </a:tabLst>
            </a:pPr>
            <a:r>
              <a:rPr lang="en-GB" sz="1800" dirty="0">
                <a:latin typeface="Calibri" panose="020F0502020204030204" pitchFamily="34" charset="0"/>
                <a:ea typeface="Calibri" panose="020F0502020204030204" pitchFamily="34" charset="0"/>
              </a:rPr>
              <a:t>Quick overview of collection to date</a:t>
            </a:r>
          </a:p>
          <a:p>
            <a:pPr marL="342900" indent="-342900" fontAlgn="ctr">
              <a:buSzPts val="1000"/>
              <a:buFont typeface="Symbol" panose="05050102010706020507" pitchFamily="18" charset="2"/>
              <a:buChar char=""/>
              <a:tabLst>
                <a:tab pos="457200" algn="l"/>
              </a:tabLst>
            </a:pPr>
            <a:r>
              <a:rPr lang="en-GB" sz="1800" dirty="0">
                <a:latin typeface="Calibri" panose="020F0502020204030204" pitchFamily="34" charset="0"/>
                <a:ea typeface="Calibri" panose="020F0502020204030204" pitchFamily="34" charset="0"/>
              </a:rPr>
              <a:t>Quarterly analysis and discussion (workshop date: 13</a:t>
            </a:r>
            <a:r>
              <a:rPr lang="en-GB" sz="1800" baseline="30000" dirty="0">
                <a:latin typeface="Calibri" panose="020F0502020204030204" pitchFamily="34" charset="0"/>
                <a:ea typeface="Calibri" panose="020F0502020204030204" pitchFamily="34" charset="0"/>
              </a:rPr>
              <a:t>th</a:t>
            </a:r>
            <a:r>
              <a:rPr lang="en-GB" sz="1800" dirty="0">
                <a:latin typeface="Calibri" panose="020F0502020204030204" pitchFamily="34" charset="0"/>
                <a:ea typeface="Calibri" panose="020F0502020204030204" pitchFamily="34" charset="0"/>
              </a:rPr>
              <a:t> March 2024)</a:t>
            </a:r>
            <a:endParaRPr lang="en-GB" sz="600" dirty="0">
              <a:latin typeface="Calibri" panose="020F0502020204030204" pitchFamily="34" charset="0"/>
              <a:ea typeface="Calibri" panose="020F0502020204030204" pitchFamily="34" charset="0"/>
            </a:endParaRPr>
          </a:p>
          <a:p>
            <a:pPr marL="342900" indent="-342900" fontAlgn="ctr">
              <a:buSzPts val="1000"/>
              <a:buFont typeface="Symbol" panose="05050102010706020507" pitchFamily="18" charset="2"/>
              <a:buChar char=""/>
              <a:tabLst>
                <a:tab pos="457200" algn="l"/>
              </a:tabLst>
            </a:pPr>
            <a:r>
              <a:rPr lang="en-GB" sz="1800" dirty="0">
                <a:latin typeface="Calibri" panose="020F0502020204030204" pitchFamily="34" charset="0"/>
                <a:ea typeface="Calibri" panose="020F0502020204030204" pitchFamily="34" charset="0"/>
              </a:rPr>
              <a:t>Open questions</a:t>
            </a:r>
          </a:p>
          <a:p>
            <a:pPr marL="800100" lvl="1" indent="-342900" fontAlgn="ctr">
              <a:buSzPts val="1000"/>
              <a:buFont typeface="Symbol" panose="05050102010706020507" pitchFamily="18" charset="2"/>
              <a:buChar char=""/>
              <a:tabLst>
                <a:tab pos="457200" algn="l"/>
              </a:tabLst>
            </a:pPr>
            <a:r>
              <a:rPr lang="en-GB" sz="1400" dirty="0">
                <a:latin typeface="Calibri" panose="020F0502020204030204" pitchFamily="34" charset="0"/>
                <a:ea typeface="Calibri" panose="020F0502020204030204" pitchFamily="34" charset="0"/>
              </a:rPr>
              <a:t>Thoughts on contacts</a:t>
            </a:r>
          </a:p>
          <a:p>
            <a:pPr marL="800100" lvl="1" indent="-342900" fontAlgn="ctr">
              <a:buSzPts val="1000"/>
              <a:buFont typeface="Symbol" panose="05050102010706020507" pitchFamily="18" charset="2"/>
              <a:buChar char=""/>
              <a:tabLst>
                <a:tab pos="457200" algn="l"/>
              </a:tabLst>
            </a:pPr>
            <a:r>
              <a:rPr lang="en-GB" sz="1400" dirty="0">
                <a:latin typeface="Calibri" panose="020F0502020204030204" pitchFamily="34" charset="0"/>
                <a:ea typeface="Calibri" panose="020F0502020204030204" pitchFamily="34" charset="0"/>
              </a:rPr>
              <a:t>Outcomes met vs. outcomes partially met</a:t>
            </a:r>
          </a:p>
          <a:p>
            <a:pPr marL="800100" lvl="1" indent="-342900" fontAlgn="ctr">
              <a:buSzPts val="1000"/>
              <a:buFont typeface="Symbol" panose="05050102010706020507" pitchFamily="18" charset="2"/>
              <a:buChar char=""/>
              <a:tabLst>
                <a:tab pos="457200" algn="l"/>
              </a:tabLst>
            </a:pPr>
            <a:r>
              <a:rPr lang="en-GB" sz="1400" dirty="0">
                <a:latin typeface="Calibri" panose="020F0502020204030204" pitchFamily="34" charset="0"/>
                <a:ea typeface="Calibri" panose="020F0502020204030204" pitchFamily="34" charset="0"/>
              </a:rPr>
              <a:t>Any other questions, challenges or interesting stuff to share?</a:t>
            </a:r>
          </a:p>
          <a:p>
            <a:pPr marL="342900" indent="-342900" fontAlgn="ctr">
              <a:buSzPts val="1000"/>
              <a:buFont typeface="Symbol" panose="05050102010706020507" pitchFamily="18" charset="2"/>
              <a:buChar char=""/>
              <a:tabLst>
                <a:tab pos="457200" algn="l"/>
              </a:tabLst>
            </a:pPr>
            <a:r>
              <a:rPr lang="en-GB" sz="1800" dirty="0">
                <a:latin typeface="Calibri" panose="020F0502020204030204" pitchFamily="34" charset="0"/>
                <a:ea typeface="Calibri" panose="020F0502020204030204" pitchFamily="34" charset="0"/>
              </a:rPr>
              <a:t>Upcoming schedule</a:t>
            </a: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421137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10515600" cy="531518"/>
          </a:xfrm>
        </p:spPr>
        <p:txBody>
          <a:bodyPr>
            <a:noAutofit/>
          </a:bodyPr>
          <a:lstStyle/>
          <a:p>
            <a:r>
              <a:rPr lang="en-GB" sz="2800" u="sng" dirty="0">
                <a:latin typeface="+mn-lt"/>
                <a:ea typeface="+mn-ea"/>
                <a:cs typeface="+mn-cs"/>
              </a:rPr>
              <a:t>Collection to date:</a:t>
            </a:r>
          </a:p>
        </p:txBody>
      </p:sp>
      <p:sp>
        <p:nvSpPr>
          <p:cNvPr id="2" name="Content Placeholder 3">
            <a:extLst>
              <a:ext uri="{FF2B5EF4-FFF2-40B4-BE49-F238E27FC236}">
                <a16:creationId xmlns:a16="http://schemas.microsoft.com/office/drawing/2014/main" id="{627038DE-99C8-DB73-4017-D05620EECBD4}"/>
              </a:ext>
            </a:extLst>
          </p:cNvPr>
          <p:cNvSpPr txBox="1">
            <a:spLocks/>
          </p:cNvSpPr>
          <p:nvPr/>
        </p:nvSpPr>
        <p:spPr>
          <a:xfrm>
            <a:off x="838200" y="1039528"/>
            <a:ext cx="9614836" cy="5199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Times New Roman" panose="02020603050405020304" pitchFamily="18"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pPr marL="342900" indent="-342900" fontAlgn="ctr">
              <a:buSzPts val="1000"/>
              <a:buFont typeface="Symbol" panose="05050102010706020507" pitchFamily="18" charset="2"/>
              <a:buChar char=""/>
              <a:tabLst>
                <a:tab pos="457200" algn="l"/>
              </a:tabLst>
            </a:pPr>
            <a:endParaRPr lang="en-GB" sz="1600" dirty="0">
              <a:latin typeface="Calibri" panose="020F0502020204030204" pitchFamily="34" charset="0"/>
              <a:ea typeface="Calibri" panose="020F0502020204030204" pitchFamily="34" charset="0"/>
            </a:endParaRPr>
          </a:p>
          <a:p>
            <a:endParaRPr lang="en-GB" dirty="0"/>
          </a:p>
        </p:txBody>
      </p:sp>
      <p:sp>
        <p:nvSpPr>
          <p:cNvPr id="4" name="TextBox 3">
            <a:extLst>
              <a:ext uri="{FF2B5EF4-FFF2-40B4-BE49-F238E27FC236}">
                <a16:creationId xmlns:a16="http://schemas.microsoft.com/office/drawing/2014/main" id="{8066D4B9-0268-0984-0829-F3E127CB5A71}"/>
              </a:ext>
            </a:extLst>
          </p:cNvPr>
          <p:cNvSpPr txBox="1"/>
          <p:nvPr/>
        </p:nvSpPr>
        <p:spPr>
          <a:xfrm>
            <a:off x="958466" y="1311007"/>
            <a:ext cx="8824511" cy="4801314"/>
          </a:xfrm>
          <a:prstGeom prst="rect">
            <a:avLst/>
          </a:prstGeom>
          <a:noFill/>
        </p:spPr>
        <p:txBody>
          <a:bodyPr wrap="square" rtlCol="0">
            <a:spAutoFit/>
          </a:bodyPr>
          <a:lstStyle/>
          <a:p>
            <a:pPr marL="285750" indent="-285750">
              <a:buFont typeface="Arial" panose="020B0604020202020204" pitchFamily="34" charset="0"/>
              <a:buChar char="•"/>
            </a:pPr>
            <a:r>
              <a:rPr lang="en-GB" dirty="0"/>
              <a:t>57 LAs submitted in Q3, an increase from 49 in Q1</a:t>
            </a:r>
          </a:p>
          <a:p>
            <a:pPr marL="285750" indent="-285750">
              <a:buFont typeface="Arial" panose="020B0604020202020204" pitchFamily="34" charset="0"/>
              <a:buChar char="•"/>
            </a:pPr>
            <a:r>
              <a:rPr lang="en-GB" dirty="0"/>
              <a:t>Additional LAs generally also submitted backdated data</a:t>
            </a:r>
          </a:p>
          <a:p>
            <a:pPr marL="285750" indent="-285750">
              <a:buFont typeface="Arial" panose="020B0604020202020204" pitchFamily="34" charset="0"/>
              <a:buChar char="•"/>
            </a:pPr>
            <a:r>
              <a:rPr lang="en-GB" dirty="0"/>
              <a:t>1 dropped out</a:t>
            </a:r>
          </a:p>
          <a:p>
            <a:pPr marL="285750" indent="-285750">
              <a:buFont typeface="Arial" panose="020B0604020202020204" pitchFamily="34" charset="0"/>
              <a:buChar char="•"/>
            </a:pPr>
            <a:r>
              <a:rPr lang="en-GB" dirty="0"/>
              <a:t>1 regional group submitting collectively already, and 1 more confirmed from next Q (+11)</a:t>
            </a:r>
          </a:p>
          <a:p>
            <a:pPr marL="285750" indent="-285750">
              <a:buFont typeface="Arial" panose="020B0604020202020204" pitchFamily="34" charset="0"/>
              <a:buChar char="•"/>
            </a:pPr>
            <a:r>
              <a:rPr lang="en-GB" dirty="0"/>
              <a:t>1 further regional group working on sign off for next Q (+19)</a:t>
            </a:r>
          </a:p>
          <a:p>
            <a:pPr marL="285750" indent="-285750">
              <a:buFont typeface="Arial" panose="020B0604020202020204" pitchFamily="34" charset="0"/>
              <a:buChar char="•"/>
            </a:pPr>
            <a:r>
              <a:rPr lang="en-GB" dirty="0"/>
              <a:t>Aiming for 80+ as the year progresses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Obstacles:</a:t>
            </a:r>
          </a:p>
          <a:p>
            <a:pPr marL="742950" lvl="1" indent="-285750">
              <a:buFont typeface="Arial" panose="020B0604020202020204" pitchFamily="34" charset="0"/>
              <a:buChar char="•"/>
            </a:pPr>
            <a:r>
              <a:rPr lang="en-GB" dirty="0"/>
              <a:t>Agreement on definitions</a:t>
            </a:r>
          </a:p>
          <a:p>
            <a:pPr marL="742950" lvl="1" indent="-285750">
              <a:buFont typeface="Arial" panose="020B0604020202020204" pitchFamily="34" charset="0"/>
              <a:buChar char="•"/>
            </a:pPr>
            <a:r>
              <a:rPr lang="en-GB" dirty="0"/>
              <a:t>Sign off process </a:t>
            </a:r>
          </a:p>
          <a:p>
            <a:pPr marL="742950" lvl="1" indent="-285750">
              <a:buFont typeface="Arial" panose="020B0604020202020204" pitchFamily="34" charset="0"/>
              <a:buChar char="•"/>
            </a:pPr>
            <a:r>
              <a:rPr lang="en-GB" dirty="0"/>
              <a:t>Reach </a:t>
            </a:r>
          </a:p>
          <a:p>
            <a:pPr marL="742950" lvl="1" indent="-285750">
              <a:buFont typeface="Arial" panose="020B0604020202020204" pitchFamily="34" charset="0"/>
              <a:buChar char="•"/>
            </a:pPr>
            <a:r>
              <a:rPr lang="en-GB" dirty="0"/>
              <a:t>Lots of data collections already - limited resources</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Analysis in this document:</a:t>
            </a:r>
          </a:p>
          <a:p>
            <a:pPr marL="742950" lvl="1" indent="-285750">
              <a:buFont typeface="Arial" panose="020B0604020202020204" pitchFamily="34" charset="0"/>
              <a:buChar char="•"/>
            </a:pPr>
            <a:r>
              <a:rPr lang="en-GB" dirty="0"/>
              <a:t>Note that the subsequent analysis in this document is presented to spark discussion, not to offer a definitive conclusion on any question, and is primarily an aid for our quarterly discussion workshops.</a:t>
            </a:r>
          </a:p>
        </p:txBody>
      </p:sp>
    </p:spTree>
    <p:extLst>
      <p:ext uri="{BB962C8B-B14F-4D97-AF65-F5344CB8AC3E}">
        <p14:creationId xmlns:p14="http://schemas.microsoft.com/office/powerpoint/2010/main" val="69424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9614836" cy="531518"/>
          </a:xfrm>
        </p:spPr>
        <p:txBody>
          <a:bodyPr>
            <a:noAutofit/>
          </a:bodyPr>
          <a:lstStyle/>
          <a:p>
            <a:r>
              <a:rPr lang="en-GB" sz="2800" u="sng" dirty="0">
                <a:latin typeface="+mn-lt"/>
                <a:ea typeface="+mn-ea"/>
                <a:cs typeface="+mn-cs"/>
              </a:rPr>
              <a:t>EH 101 - Initial contacts received in period - children:</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10329909" cy="2987309"/>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FC776D79-9D37-D5CE-FABB-8849B46699CF}"/>
              </a:ext>
            </a:extLst>
          </p:cNvPr>
          <p:cNvGraphicFramePr>
            <a:graphicFrameLocks/>
          </p:cNvGraphicFramePr>
          <p:nvPr>
            <p:extLst>
              <p:ext uri="{D42A27DB-BD31-4B8C-83A1-F6EECF244321}">
                <p14:modId xmlns:p14="http://schemas.microsoft.com/office/powerpoint/2010/main" val="2937200500"/>
              </p:ext>
            </p:extLst>
          </p:nvPr>
        </p:nvGraphicFramePr>
        <p:xfrm>
          <a:off x="838200" y="1384649"/>
          <a:ext cx="4572000" cy="37125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A5F75AB-9DD8-A9AD-B3DC-36A37AAA1EA4}"/>
              </a:ext>
            </a:extLst>
          </p:cNvPr>
          <p:cNvGraphicFramePr>
            <a:graphicFrameLocks/>
          </p:cNvGraphicFramePr>
          <p:nvPr>
            <p:extLst>
              <p:ext uri="{D42A27DB-BD31-4B8C-83A1-F6EECF244321}">
                <p14:modId xmlns:p14="http://schemas.microsoft.com/office/powerpoint/2010/main" val="1514357296"/>
              </p:ext>
            </p:extLst>
          </p:nvPr>
        </p:nvGraphicFramePr>
        <p:xfrm>
          <a:off x="5645618" y="1438138"/>
          <a:ext cx="4572000" cy="36590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7">
            <a:extLst>
              <a:ext uri="{FF2B5EF4-FFF2-40B4-BE49-F238E27FC236}">
                <a16:creationId xmlns:a16="http://schemas.microsoft.com/office/drawing/2014/main" id="{5DF8ADC1-0167-E856-A42E-8281EE0E3A83}"/>
              </a:ext>
            </a:extLst>
          </p:cNvPr>
          <p:cNvGraphicFramePr>
            <a:graphicFrameLocks noGrp="1"/>
          </p:cNvGraphicFramePr>
          <p:nvPr>
            <p:extLst>
              <p:ext uri="{D42A27DB-BD31-4B8C-83A1-F6EECF244321}">
                <p14:modId xmlns:p14="http://schemas.microsoft.com/office/powerpoint/2010/main" val="956274500"/>
              </p:ext>
            </p:extLst>
          </p:nvPr>
        </p:nvGraphicFramePr>
        <p:xfrm>
          <a:off x="6474059" y="5596164"/>
          <a:ext cx="2915118" cy="1003299"/>
        </p:xfrm>
        <a:graphic>
          <a:graphicData uri="http://schemas.openxmlformats.org/drawingml/2006/table">
            <a:tbl>
              <a:tblPr>
                <a:tableStyleId>{5C22544A-7EE6-4342-B048-85BDC9FD1C3A}</a:tableStyleId>
              </a:tblPr>
              <a:tblGrid>
                <a:gridCol w="1920548">
                  <a:extLst>
                    <a:ext uri="{9D8B030D-6E8A-4147-A177-3AD203B41FA5}">
                      <a16:colId xmlns:a16="http://schemas.microsoft.com/office/drawing/2014/main" val="963719878"/>
                    </a:ext>
                  </a:extLst>
                </a:gridCol>
                <a:gridCol w="994570">
                  <a:extLst>
                    <a:ext uri="{9D8B030D-6E8A-4147-A177-3AD203B41FA5}">
                      <a16:colId xmlns:a16="http://schemas.microsoft.com/office/drawing/2014/main" val="1244636450"/>
                    </a:ext>
                  </a:extLst>
                </a:gridCol>
              </a:tblGrid>
              <a:tr h="334433">
                <a:tc>
                  <a:txBody>
                    <a:bodyPr/>
                    <a:lstStyle/>
                    <a:p>
                      <a:pPr algn="l" fontAlgn="b"/>
                      <a:r>
                        <a:rPr lang="en-GB" sz="1400" u="none" strike="noStrike" dirty="0">
                          <a:effectLst/>
                        </a:rPr>
                        <a:t>Max</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a:effectLst/>
                        </a:rPr>
                        <a:t>1104</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6580743"/>
                  </a:ext>
                </a:extLst>
              </a:tr>
              <a:tr h="334433">
                <a:tc>
                  <a:txBody>
                    <a:bodyPr/>
                    <a:lstStyle/>
                    <a:p>
                      <a:pPr algn="l" fontAlgn="b"/>
                      <a:r>
                        <a:rPr lang="en-GB" sz="1400" u="none" strike="noStrike" dirty="0">
                          <a:effectLst/>
                        </a:rPr>
                        <a:t>Average</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dirty="0">
                          <a:effectLst/>
                        </a:rPr>
                        <a:t>249</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5290159"/>
                  </a:ext>
                </a:extLst>
              </a:tr>
              <a:tr h="334433">
                <a:tc>
                  <a:txBody>
                    <a:bodyPr/>
                    <a:lstStyle/>
                    <a:p>
                      <a:pPr algn="l" fontAlgn="b"/>
                      <a:r>
                        <a:rPr lang="en-GB" sz="1400" u="none" strike="noStrike" dirty="0">
                          <a:effectLst/>
                        </a:rPr>
                        <a:t>Min</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dirty="0">
                          <a:effectLst/>
                        </a:rPr>
                        <a:t>21.3</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8543044"/>
                  </a:ext>
                </a:extLst>
              </a:tr>
            </a:tbl>
          </a:graphicData>
        </a:graphic>
      </p:graphicFrame>
      <p:sp>
        <p:nvSpPr>
          <p:cNvPr id="9" name="TextBox 8">
            <a:extLst>
              <a:ext uri="{FF2B5EF4-FFF2-40B4-BE49-F238E27FC236}">
                <a16:creationId xmlns:a16="http://schemas.microsoft.com/office/drawing/2014/main" id="{0993AD64-3E42-2912-FCE1-D83AC0F8EE31}"/>
              </a:ext>
            </a:extLst>
          </p:cNvPr>
          <p:cNvSpPr txBox="1"/>
          <p:nvPr/>
        </p:nvSpPr>
        <p:spPr>
          <a:xfrm>
            <a:off x="922913" y="5471613"/>
            <a:ext cx="4188914" cy="923330"/>
          </a:xfrm>
          <a:prstGeom prst="rect">
            <a:avLst/>
          </a:prstGeom>
          <a:noFill/>
        </p:spPr>
        <p:txBody>
          <a:bodyPr wrap="square" rtlCol="0">
            <a:spAutoFit/>
          </a:bodyPr>
          <a:lstStyle/>
          <a:p>
            <a:r>
              <a:rPr lang="en-GB" dirty="0"/>
              <a:t>Note - We’ve either used averages of all submitted LAs, or anonymised data where it refers to individual LAs </a:t>
            </a:r>
          </a:p>
        </p:txBody>
      </p:sp>
    </p:spTree>
    <p:extLst>
      <p:ext uri="{BB962C8B-B14F-4D97-AF65-F5344CB8AC3E}">
        <p14:creationId xmlns:p14="http://schemas.microsoft.com/office/powerpoint/2010/main" val="138402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9614836" cy="531518"/>
          </a:xfrm>
        </p:spPr>
        <p:txBody>
          <a:bodyPr>
            <a:noAutofit/>
          </a:bodyPr>
          <a:lstStyle/>
          <a:p>
            <a:r>
              <a:rPr lang="en-GB" sz="2800" u="sng" dirty="0">
                <a:latin typeface="+mn-lt"/>
                <a:ea typeface="+mn-ea"/>
                <a:cs typeface="+mn-cs"/>
              </a:rPr>
              <a:t>EH 101 - Initial contacts received in period - children:</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4649"/>
            <a:ext cx="10329909" cy="2987309"/>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DEADBC5-EAE4-8C0F-951D-5C2CB6EDA41A}"/>
              </a:ext>
            </a:extLst>
          </p:cNvPr>
          <p:cNvSpPr txBox="1"/>
          <p:nvPr/>
        </p:nvSpPr>
        <p:spPr>
          <a:xfrm>
            <a:off x="922913" y="1250393"/>
            <a:ext cx="9366841" cy="4801314"/>
          </a:xfrm>
          <a:prstGeom prst="rect">
            <a:avLst/>
          </a:prstGeom>
          <a:noFill/>
        </p:spPr>
        <p:txBody>
          <a:bodyPr wrap="square" rtlCol="0">
            <a:spAutoFit/>
          </a:bodyPr>
          <a:lstStyle/>
          <a:p>
            <a:pPr marL="285750" indent="-285750">
              <a:buFont typeface="Arial" panose="020B0604020202020204" pitchFamily="34" charset="0"/>
              <a:buChar char="•"/>
            </a:pPr>
            <a:r>
              <a:rPr lang="en-GB" dirty="0"/>
              <a:t>This measure has the largest spread of data, suggesting different ways of recording and reporting. </a:t>
            </a:r>
          </a:p>
          <a:p>
            <a:pPr marL="285750" indent="-285750">
              <a:buFont typeface="Arial" panose="020B0604020202020204" pitchFamily="34" charset="0"/>
              <a:buChar char="•"/>
            </a:pPr>
            <a:r>
              <a:rPr lang="en-GB" dirty="0"/>
              <a:t>When we held the first reflection session, this measure was the most difficult for LAs and we discussed dropping it for year 2. However, there are strong feeling for keeping this measure too – LAs have been in touch to say it’s useful and to share their workflows. </a:t>
            </a:r>
          </a:p>
          <a:p>
            <a:pPr marL="285750" indent="-285750">
              <a:buFont typeface="Arial" panose="020B0604020202020204" pitchFamily="34" charset="0"/>
              <a:buChar char="•"/>
            </a:pPr>
            <a:r>
              <a:rPr lang="en-GB" dirty="0"/>
              <a:t>Interestingly, when we aggregate the data, we see similar patterns in contacts that are present in other data.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Drop in Q2 – we see quite a few LAs have fewer contacts in Q2, which covers the period from July-September and this has decreased the average. Is this the impact of school holidays?</a:t>
            </a:r>
          </a:p>
          <a:p>
            <a:pPr marL="285750" indent="-285750">
              <a:buFont typeface="Arial" panose="020B0604020202020204" pitchFamily="34" charset="0"/>
              <a:buChar char="•"/>
            </a:pPr>
            <a:r>
              <a:rPr lang="en-GB" dirty="0"/>
              <a:t>Most LAs we spoke to during user research talked about schools taking an active part in EH provision, so it’s not necessarily surprising to see a decrease in activity over this period. </a:t>
            </a:r>
          </a:p>
          <a:p>
            <a:pPr marL="285750" indent="-285750">
              <a:buFont typeface="Arial" panose="020B0604020202020204" pitchFamily="34" charset="0"/>
              <a:buChar char="•"/>
            </a:pPr>
            <a:r>
              <a:rPr lang="en-GB" dirty="0"/>
              <a:t>The drop in contacts and other activity is smaller than would be expected if we just removed schools, though – suggesting other sources are making more contacts during holidays?</a:t>
            </a:r>
          </a:p>
          <a:p>
            <a:pPr marL="285750" indent="-285750">
              <a:buFont typeface="Arial" panose="020B0604020202020204" pitchFamily="34" charset="0"/>
              <a:buChar char="•"/>
            </a:pPr>
            <a:r>
              <a:rPr lang="en-GB" dirty="0"/>
              <a:t>RIIA data suggests social care referrals don’t drop off in the same way, despite 20% of referrals coming from schools.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4911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9614836" cy="531518"/>
          </a:xfrm>
        </p:spPr>
        <p:txBody>
          <a:bodyPr>
            <a:noAutofit/>
          </a:bodyPr>
          <a:lstStyle/>
          <a:p>
            <a:r>
              <a:rPr lang="en-GB" sz="2800" u="sng" dirty="0">
                <a:latin typeface="+mn-lt"/>
                <a:ea typeface="+mn-ea"/>
                <a:cs typeface="+mn-cs"/>
              </a:rPr>
              <a:t>EH 102 – New EH episodes starting in period - children:</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6E7DFC25-CED9-A22A-FC34-34E8D72AA14C}"/>
              </a:ext>
            </a:extLst>
          </p:cNvPr>
          <p:cNvGraphicFramePr>
            <a:graphicFrameLocks/>
          </p:cNvGraphicFramePr>
          <p:nvPr>
            <p:extLst>
              <p:ext uri="{D42A27DB-BD31-4B8C-83A1-F6EECF244321}">
                <p14:modId xmlns:p14="http://schemas.microsoft.com/office/powerpoint/2010/main" val="763714828"/>
              </p:ext>
            </p:extLst>
          </p:nvPr>
        </p:nvGraphicFramePr>
        <p:xfrm>
          <a:off x="701060" y="1546166"/>
          <a:ext cx="5394939" cy="45461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20C88B3-2AE5-7E64-8EF2-96BE31DF6DCD}"/>
              </a:ext>
            </a:extLst>
          </p:cNvPr>
          <p:cNvSpPr txBox="1"/>
          <p:nvPr/>
        </p:nvSpPr>
        <p:spPr>
          <a:xfrm>
            <a:off x="6720289" y="1546166"/>
            <a:ext cx="3635269" cy="5078313"/>
          </a:xfrm>
          <a:prstGeom prst="rect">
            <a:avLst/>
          </a:prstGeom>
          <a:noFill/>
        </p:spPr>
        <p:txBody>
          <a:bodyPr wrap="square" rtlCol="0">
            <a:spAutoFit/>
          </a:bodyPr>
          <a:lstStyle/>
          <a:p>
            <a:pPr marL="285750" indent="-285750">
              <a:buFont typeface="Arial" panose="020B0604020202020204" pitchFamily="34" charset="0"/>
              <a:buChar char="•"/>
            </a:pPr>
            <a:r>
              <a:rPr lang="en-GB" dirty="0"/>
              <a:t>This chart tracks new EH episodes in period </a:t>
            </a:r>
          </a:p>
          <a:p>
            <a:pPr marL="285750" indent="-285750">
              <a:buFont typeface="Arial" panose="020B0604020202020204" pitchFamily="34" charset="0"/>
              <a:buChar char="•"/>
            </a:pPr>
            <a:r>
              <a:rPr lang="en-GB" dirty="0"/>
              <a:t>Again, we see a dip in Q2, this time followed by a more pronounced increase in Q3, which is not present in contacts.</a:t>
            </a:r>
          </a:p>
          <a:p>
            <a:pPr marL="285750" indent="-285750">
              <a:buFont typeface="Arial" panose="020B0604020202020204" pitchFamily="34" charset="0"/>
              <a:buChar char="•"/>
            </a:pPr>
            <a:r>
              <a:rPr lang="en-GB" dirty="0"/>
              <a:t>Are children more likely to start an episode after summer holiday?</a:t>
            </a:r>
          </a:p>
          <a:p>
            <a:pPr marL="285750" indent="-285750">
              <a:buFont typeface="Arial" panose="020B0604020202020204" pitchFamily="34" charset="0"/>
              <a:buChar char="•"/>
            </a:pPr>
            <a:r>
              <a:rPr lang="en-GB" dirty="0"/>
              <a:t>Possible reasons why this might be:</a:t>
            </a:r>
          </a:p>
          <a:p>
            <a:pPr marL="742950" lvl="1" indent="-285750">
              <a:buFont typeface="Arial" panose="020B0604020202020204" pitchFamily="34" charset="0"/>
              <a:buChar char="•"/>
            </a:pPr>
            <a:r>
              <a:rPr lang="en-GB" dirty="0"/>
              <a:t>Increased levels of need after summer hols</a:t>
            </a:r>
          </a:p>
          <a:p>
            <a:pPr marL="742950" lvl="1" indent="-285750">
              <a:buFont typeface="Arial" panose="020B0604020202020204" pitchFamily="34" charset="0"/>
              <a:buChar char="•"/>
            </a:pPr>
            <a:r>
              <a:rPr lang="en-GB" dirty="0"/>
              <a:t>Workers catching up on backlog after summer</a:t>
            </a:r>
          </a:p>
          <a:p>
            <a:pPr marL="742950" lvl="1" indent="-285750">
              <a:buFont typeface="Arial" panose="020B0604020202020204" pitchFamily="34" charset="0"/>
              <a:buChar char="•"/>
            </a:pPr>
            <a:r>
              <a:rPr lang="en-GB" dirty="0"/>
              <a:t>Quality of contacts?</a:t>
            </a:r>
          </a:p>
          <a:p>
            <a:pPr marL="742950" lvl="1" indent="-285750">
              <a:buFont typeface="Arial" panose="020B0604020202020204" pitchFamily="34" charset="0"/>
              <a:buChar char="•"/>
            </a:pPr>
            <a:r>
              <a:rPr lang="en-GB" dirty="0"/>
              <a:t>Something else?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6520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9614836" cy="531518"/>
          </a:xfrm>
        </p:spPr>
        <p:txBody>
          <a:bodyPr>
            <a:noAutofit/>
          </a:bodyPr>
          <a:lstStyle/>
          <a:p>
            <a:r>
              <a:rPr lang="en-GB" sz="2800" u="sng" dirty="0">
                <a:latin typeface="+mn-lt"/>
                <a:ea typeface="+mn-ea"/>
                <a:cs typeface="+mn-cs"/>
              </a:rPr>
              <a:t>EH 103 – New EH episodes starting within 12 months of a previous episode ceasing % of new episode:</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F74975F7-DA93-4EE9-AA61-DB517AA0FB97}"/>
              </a:ext>
            </a:extLst>
          </p:cNvPr>
          <p:cNvGraphicFramePr>
            <a:graphicFrameLocks/>
          </p:cNvGraphicFramePr>
          <p:nvPr>
            <p:extLst>
              <p:ext uri="{D42A27DB-BD31-4B8C-83A1-F6EECF244321}">
                <p14:modId xmlns:p14="http://schemas.microsoft.com/office/powerpoint/2010/main" val="2239450512"/>
              </p:ext>
            </p:extLst>
          </p:nvPr>
        </p:nvGraphicFramePr>
        <p:xfrm>
          <a:off x="922913" y="1511231"/>
          <a:ext cx="5599073" cy="462882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10D178C1-F6B0-493B-120B-8E25E88E85A9}"/>
              </a:ext>
            </a:extLst>
          </p:cNvPr>
          <p:cNvSpPr txBox="1"/>
          <p:nvPr/>
        </p:nvSpPr>
        <p:spPr>
          <a:xfrm>
            <a:off x="6907576" y="1685581"/>
            <a:ext cx="4208443" cy="2031325"/>
          </a:xfrm>
          <a:prstGeom prst="rect">
            <a:avLst/>
          </a:prstGeom>
          <a:noFill/>
        </p:spPr>
        <p:txBody>
          <a:bodyPr wrap="square" rtlCol="0">
            <a:spAutoFit/>
          </a:bodyPr>
          <a:lstStyle/>
          <a:p>
            <a:pPr marL="285750" indent="-285750">
              <a:buFont typeface="Arial" panose="020B0604020202020204" pitchFamily="34" charset="0"/>
              <a:buChar char="•"/>
            </a:pPr>
            <a:r>
              <a:rPr lang="en-GB" dirty="0"/>
              <a:t>Increases over three reporting periods</a:t>
            </a:r>
          </a:p>
          <a:p>
            <a:pPr marL="285750" indent="-285750">
              <a:buFont typeface="Arial" panose="020B0604020202020204" pitchFamily="34" charset="0"/>
              <a:buChar char="•"/>
            </a:pPr>
            <a:r>
              <a:rPr lang="en-GB" dirty="0"/>
              <a:t>No dip in Q2, as we saw with other demand measures.</a:t>
            </a:r>
          </a:p>
          <a:p>
            <a:pPr marL="285750" indent="-285750">
              <a:buFont typeface="Arial" panose="020B0604020202020204" pitchFamily="34" charset="0"/>
              <a:buChar char="•"/>
            </a:pPr>
            <a:r>
              <a:rPr lang="en-GB" dirty="0"/>
              <a:t>Possibly children we already know are more likely to have need identified during these times.</a:t>
            </a:r>
          </a:p>
          <a:p>
            <a:endParaRPr lang="en-GB" dirty="0"/>
          </a:p>
        </p:txBody>
      </p:sp>
    </p:spTree>
    <p:extLst>
      <p:ext uri="{BB962C8B-B14F-4D97-AF65-F5344CB8AC3E}">
        <p14:creationId xmlns:p14="http://schemas.microsoft.com/office/powerpoint/2010/main" val="284435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FBEE5F07-7157-4086-92F2-5E0B7D35E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696" y="5596165"/>
            <a:ext cx="1390253" cy="1003299"/>
          </a:xfrm>
          <a:prstGeom prst="rect">
            <a:avLst/>
          </a:prstGeom>
        </p:spPr>
      </p:pic>
      <p:sp>
        <p:nvSpPr>
          <p:cNvPr id="18" name="Oval 17">
            <a:extLst>
              <a:ext uri="{FF2B5EF4-FFF2-40B4-BE49-F238E27FC236}">
                <a16:creationId xmlns:a16="http://schemas.microsoft.com/office/drawing/2014/main" id="{DE537F90-1C7D-4EFD-AC5A-E2654B0C8DEC}"/>
              </a:ext>
            </a:extLst>
          </p:cNvPr>
          <p:cNvSpPr/>
          <p:nvPr/>
        </p:nvSpPr>
        <p:spPr>
          <a:xfrm>
            <a:off x="11416849" y="4453986"/>
            <a:ext cx="643193" cy="6431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4D16299D-D61E-4542-AFA0-B77051A279AE}"/>
              </a:ext>
            </a:extLst>
          </p:cNvPr>
          <p:cNvSpPr>
            <a:spLocks noGrp="1"/>
          </p:cNvSpPr>
          <p:nvPr>
            <p:ph type="title"/>
          </p:nvPr>
        </p:nvSpPr>
        <p:spPr>
          <a:xfrm>
            <a:off x="838200" y="365128"/>
            <a:ext cx="9614836" cy="531518"/>
          </a:xfrm>
        </p:spPr>
        <p:txBody>
          <a:bodyPr>
            <a:noAutofit/>
          </a:bodyPr>
          <a:lstStyle/>
          <a:p>
            <a:r>
              <a:rPr lang="en-GB" sz="2800" u="sng" dirty="0">
                <a:latin typeface="+mn-lt"/>
                <a:ea typeface="+mn-ea"/>
                <a:cs typeface="+mn-cs"/>
              </a:rPr>
              <a:t>EH 104 – Number of Early Help Assessments completed – children (rate per 10k):</a:t>
            </a:r>
          </a:p>
        </p:txBody>
      </p:sp>
      <p:sp>
        <p:nvSpPr>
          <p:cNvPr id="7" name="Content Placeholder 6">
            <a:extLst>
              <a:ext uri="{FF2B5EF4-FFF2-40B4-BE49-F238E27FC236}">
                <a16:creationId xmlns:a16="http://schemas.microsoft.com/office/drawing/2014/main" id="{344B9C3F-6A1B-44E6-BB6D-9F0D5EAD7EED}"/>
              </a:ext>
            </a:extLst>
          </p:cNvPr>
          <p:cNvSpPr>
            <a:spLocks noGrp="1"/>
          </p:cNvSpPr>
          <p:nvPr>
            <p:ph idx="1"/>
          </p:nvPr>
        </p:nvSpPr>
        <p:spPr>
          <a:xfrm>
            <a:off x="922913" y="1386387"/>
            <a:ext cx="4111795" cy="4628823"/>
          </a:xfrm>
        </p:spPr>
        <p:txBody>
          <a:bodyPr>
            <a:normAutofit/>
          </a:bodyPr>
          <a:lstStyle/>
          <a:p>
            <a:pPr marL="457200" lvl="1" indent="0">
              <a:buNone/>
            </a:pPr>
            <a:endParaRPr lang="en-GB" sz="1400" dirty="0">
              <a:latin typeface="Calibri" panose="020F0502020204030204" pitchFamily="34" charset="0"/>
              <a:cs typeface="Times New Roman" panose="02020603050405020304" pitchFamily="18" charset="0"/>
            </a:endParaRPr>
          </a:p>
          <a:p>
            <a:pPr lvl="1"/>
            <a:endParaRPr lang="en-GB" sz="1400" dirty="0">
              <a:latin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0D178C1-F6B0-493B-120B-8E25E88E85A9}"/>
              </a:ext>
            </a:extLst>
          </p:cNvPr>
          <p:cNvSpPr txBox="1"/>
          <p:nvPr/>
        </p:nvSpPr>
        <p:spPr>
          <a:xfrm>
            <a:off x="6907576" y="1685581"/>
            <a:ext cx="4208443" cy="1200329"/>
          </a:xfrm>
          <a:prstGeom prst="rect">
            <a:avLst/>
          </a:prstGeom>
          <a:noFill/>
        </p:spPr>
        <p:txBody>
          <a:bodyPr wrap="square" rtlCol="0">
            <a:spAutoFit/>
          </a:bodyPr>
          <a:lstStyle/>
          <a:p>
            <a:pPr marL="285750" indent="-285750">
              <a:buFont typeface="Arial" panose="020B0604020202020204" pitchFamily="34" charset="0"/>
              <a:buChar char="•"/>
            </a:pPr>
            <a:r>
              <a:rPr lang="en-GB" dirty="0"/>
              <a:t>As expected, follows same pattern as new episodes</a:t>
            </a:r>
          </a:p>
          <a:p>
            <a:pPr marL="285750" indent="-285750">
              <a:buFont typeface="Arial" panose="020B0604020202020204" pitchFamily="34" charset="0"/>
              <a:buChar char="•"/>
            </a:pPr>
            <a:r>
              <a:rPr lang="en-GB" dirty="0"/>
              <a:t>EHAs completed falls in Q2, before a sharper rise during Q3.</a:t>
            </a:r>
          </a:p>
        </p:txBody>
      </p:sp>
      <p:graphicFrame>
        <p:nvGraphicFramePr>
          <p:cNvPr id="2" name="Chart 1">
            <a:extLst>
              <a:ext uri="{FF2B5EF4-FFF2-40B4-BE49-F238E27FC236}">
                <a16:creationId xmlns:a16="http://schemas.microsoft.com/office/drawing/2014/main" id="{77D22594-4524-46DF-AF08-6942D71360EB}"/>
              </a:ext>
            </a:extLst>
          </p:cNvPr>
          <p:cNvGraphicFramePr>
            <a:graphicFrameLocks/>
          </p:cNvGraphicFramePr>
          <p:nvPr>
            <p:extLst>
              <p:ext uri="{D42A27DB-BD31-4B8C-83A1-F6EECF244321}">
                <p14:modId xmlns:p14="http://schemas.microsoft.com/office/powerpoint/2010/main" val="2894315982"/>
              </p:ext>
            </p:extLst>
          </p:nvPr>
        </p:nvGraphicFramePr>
        <p:xfrm>
          <a:off x="838199" y="1386387"/>
          <a:ext cx="5904123" cy="4628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0037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6328</TotalTime>
  <Words>1477</Words>
  <Application>Microsoft Office PowerPoint</Application>
  <PresentationFormat>Widescreen</PresentationFormat>
  <Paragraphs>152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vt:lpstr>
      <vt:lpstr>Arial</vt:lpstr>
      <vt:lpstr>Calibri</vt:lpstr>
      <vt:lpstr>Calibri Light</vt:lpstr>
      <vt:lpstr>Symbol</vt:lpstr>
      <vt:lpstr>Wingdings</vt:lpstr>
      <vt:lpstr>Office Theme</vt:lpstr>
      <vt:lpstr>Data to Insight:  Early Help Data Partnership Quarterly Review – Q3 23/24</vt:lpstr>
      <vt:lpstr>About Data to Insight</vt:lpstr>
      <vt:lpstr>Early Help Data Partnership Quarterly Review – Q3 23/24:</vt:lpstr>
      <vt:lpstr>Collection to date:</vt:lpstr>
      <vt:lpstr>EH 101 - Initial contacts received in period - children:</vt:lpstr>
      <vt:lpstr>EH 101 - Initial contacts received in period - children:</vt:lpstr>
      <vt:lpstr>EH 102 – New EH episodes starting in period - children:</vt:lpstr>
      <vt:lpstr>EH 103 – New EH episodes starting within 12 months of a previous episode ceasing % of new episode:</vt:lpstr>
      <vt:lpstr>EH 104 – Number of Early Help Assessments completed – children (rate per 10k):</vt:lpstr>
      <vt:lpstr>EH 105 –  Number of children open to Early Help at period end (rate per 10k) (&amp; EH108 – children ceasing)</vt:lpstr>
      <vt:lpstr>EH 105 – Number of children open to Early Help at period end (rate per 10k) – matching social care data 1. </vt:lpstr>
      <vt:lpstr>EH 105 – Number of children open to Early Help at period end (rate per 10k) – matching social care data 2. </vt:lpstr>
      <vt:lpstr>EH 105 – Number of children open to Early Help at period end (rate per 10k) – matching social care data notes. </vt:lpstr>
      <vt:lpstr>EH 106/7 – Step ups/downs</vt:lpstr>
      <vt:lpstr>EH 109 – children ceasing with outcomes met</vt:lpstr>
      <vt:lpstr>How to join EHDP: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to Insight:  The story so far</dc:title>
  <dc:creator>Alistair Herbert</dc:creator>
  <cp:lastModifiedBy>Alistair Herbert</cp:lastModifiedBy>
  <cp:revision>148</cp:revision>
  <dcterms:created xsi:type="dcterms:W3CDTF">2021-07-01T13:24:26Z</dcterms:created>
  <dcterms:modified xsi:type="dcterms:W3CDTF">2024-04-17T13:15:02Z</dcterms:modified>
</cp:coreProperties>
</file>