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74" r:id="rId6"/>
    <p:sldId id="257" r:id="rId7"/>
    <p:sldId id="259" r:id="rId8"/>
    <p:sldId id="260" r:id="rId9"/>
    <p:sldId id="270" r:id="rId10"/>
    <p:sldId id="261" r:id="rId11"/>
    <p:sldId id="262" r:id="rId12"/>
    <p:sldId id="267" r:id="rId13"/>
    <p:sldId id="268" r:id="rId14"/>
    <p:sldId id="271" r:id="rId15"/>
    <p:sldId id="263" r:id="rId16"/>
    <p:sldId id="265" r:id="rId17"/>
    <p:sldId id="269" r:id="rId18"/>
    <p:sldId id="266" r:id="rId19"/>
    <p:sldId id="26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C5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Wilson" userId="427e66cc-1bef-41e5-aef1-0e48287b4530" providerId="ADAL" clId="{B5B6E394-0B88-4253-9C73-E4529AFDDF2E}"/>
    <pc:docChg chg="delSld">
      <pc:chgData name="Claire Wilson" userId="427e66cc-1bef-41e5-aef1-0e48287b4530" providerId="ADAL" clId="{B5B6E394-0B88-4253-9C73-E4529AFDDF2E}" dt="2024-07-09T10:15:08.866" v="1" actId="47"/>
      <pc:docMkLst>
        <pc:docMk/>
      </pc:docMkLst>
      <pc:sldChg chg="del">
        <pc:chgData name="Claire Wilson" userId="427e66cc-1bef-41e5-aef1-0e48287b4530" providerId="ADAL" clId="{B5B6E394-0B88-4253-9C73-E4529AFDDF2E}" dt="2024-07-09T10:15:07.452" v="0" actId="47"/>
        <pc:sldMkLst>
          <pc:docMk/>
          <pc:sldMk cId="3618328939" sldId="272"/>
        </pc:sldMkLst>
      </pc:sldChg>
      <pc:sldChg chg="del">
        <pc:chgData name="Claire Wilson" userId="427e66cc-1bef-41e5-aef1-0e48287b4530" providerId="ADAL" clId="{B5B6E394-0B88-4253-9C73-E4529AFDDF2E}" dt="2024-07-09T10:15:08.866" v="1" actId="47"/>
        <pc:sldMkLst>
          <pc:docMk/>
          <pc:sldMk cId="3570390859" sldId="27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BE536A-9D8F-4EE6-9018-CDA8E02312A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7FB009BC-1FB8-46E6-96DB-F8B5D6BCA718}">
      <dgm:prSet phldrT="[Text]"/>
      <dgm:spPr>
        <a:solidFill>
          <a:schemeClr val="accent1">
            <a:lumMod val="60000"/>
            <a:lumOff val="40000"/>
          </a:schemeClr>
        </a:solidFill>
        <a:ln>
          <a:solidFill>
            <a:schemeClr val="accent1">
              <a:lumMod val="50000"/>
            </a:schemeClr>
          </a:solidFill>
        </a:ln>
      </dgm:spPr>
      <dgm:t>
        <a:bodyPr/>
        <a:lstStyle/>
        <a:p>
          <a:r>
            <a:rPr lang="en-GB" b="1">
              <a:solidFill>
                <a:schemeClr val="tx1"/>
              </a:solidFill>
            </a:rPr>
            <a:t>6 out of the 9 main tasks would benefit from the tools</a:t>
          </a:r>
        </a:p>
      </dgm:t>
    </dgm:pt>
    <dgm:pt modelId="{0FC615B7-6E07-41A0-AD0D-30FEB34A8DCE}" type="parTrans" cxnId="{A656EF08-1EA3-45E0-9B70-11CABEBB71C6}">
      <dgm:prSet/>
      <dgm:spPr/>
      <dgm:t>
        <a:bodyPr/>
        <a:lstStyle/>
        <a:p>
          <a:endParaRPr lang="en-GB"/>
        </a:p>
      </dgm:t>
    </dgm:pt>
    <dgm:pt modelId="{0F1B908A-01B1-4794-B92F-24588C8E9AD7}" type="sibTrans" cxnId="{A656EF08-1EA3-45E0-9B70-11CABEBB71C6}">
      <dgm:prSet/>
      <dgm:spPr/>
      <dgm:t>
        <a:bodyPr/>
        <a:lstStyle/>
        <a:p>
          <a:endParaRPr lang="en-GB"/>
        </a:p>
      </dgm:t>
    </dgm:pt>
    <dgm:pt modelId="{353604DC-6869-4D6E-B93B-56238D92A0C7}">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Post Adoption Support Assessments</a:t>
          </a:r>
        </a:p>
      </dgm:t>
    </dgm:pt>
    <dgm:pt modelId="{150C1F29-0440-44C4-A68B-E5F116F0D626}" type="parTrans" cxnId="{86D7B523-BF0C-4B10-A950-8BFBAC8C726C}">
      <dgm:prSet/>
      <dgm:spPr>
        <a:ln w="28575">
          <a:solidFill>
            <a:schemeClr val="accent1">
              <a:lumMod val="75000"/>
            </a:schemeClr>
          </a:solidFill>
        </a:ln>
      </dgm:spPr>
      <dgm:t>
        <a:bodyPr/>
        <a:lstStyle/>
        <a:p>
          <a:endParaRPr lang="en-GB"/>
        </a:p>
      </dgm:t>
    </dgm:pt>
    <dgm:pt modelId="{0DD37884-40DD-491F-B007-B42611C11E8C}" type="sibTrans" cxnId="{86D7B523-BF0C-4B10-A950-8BFBAC8C726C}">
      <dgm:prSet/>
      <dgm:spPr/>
      <dgm:t>
        <a:bodyPr/>
        <a:lstStyle/>
        <a:p>
          <a:endParaRPr lang="en-GB"/>
        </a:p>
      </dgm:t>
    </dgm:pt>
    <dgm:pt modelId="{CEFA0794-A7D5-4E34-B60E-7CAE1BD522B1}">
      <dgm:prSet phldrT="[Text]" custT="1"/>
      <dgm:spPr>
        <a:solidFill>
          <a:schemeClr val="accent1">
            <a:lumMod val="60000"/>
            <a:lumOff val="40000"/>
          </a:schemeClr>
        </a:solidFill>
        <a:ln>
          <a:solidFill>
            <a:schemeClr val="accent1">
              <a:lumMod val="50000"/>
            </a:schemeClr>
          </a:solidFill>
        </a:ln>
      </dgm:spPr>
      <dgm:t>
        <a:bodyPr/>
        <a:lstStyle/>
        <a:p>
          <a:pPr>
            <a:buFontTx/>
            <a:buChar char="-"/>
          </a:pPr>
          <a:r>
            <a:rPr lang="en-GB" sz="900" b="1">
              <a:solidFill>
                <a:schemeClr val="tx1"/>
              </a:solidFill>
            </a:rPr>
            <a:t>Prospective Adopter Assessments</a:t>
          </a:r>
        </a:p>
      </dgm:t>
    </dgm:pt>
    <dgm:pt modelId="{314567D4-FF0D-4BE6-AAFA-0122943DF771}" type="parTrans" cxnId="{77096798-8CEC-420B-989C-E396ABF53E1C}">
      <dgm:prSet/>
      <dgm:spPr>
        <a:ln w="28575">
          <a:solidFill>
            <a:schemeClr val="accent1">
              <a:lumMod val="75000"/>
            </a:schemeClr>
          </a:solidFill>
        </a:ln>
      </dgm:spPr>
      <dgm:t>
        <a:bodyPr/>
        <a:lstStyle/>
        <a:p>
          <a:endParaRPr lang="en-GB"/>
        </a:p>
      </dgm:t>
    </dgm:pt>
    <dgm:pt modelId="{3A5BCE64-A59F-4244-B5B0-81ABA4D864A4}" type="sibTrans" cxnId="{77096798-8CEC-420B-989C-E396ABF53E1C}">
      <dgm:prSet/>
      <dgm:spPr/>
      <dgm:t>
        <a:bodyPr/>
        <a:lstStyle/>
        <a:p>
          <a:endParaRPr lang="en-GB"/>
        </a:p>
      </dgm:t>
    </dgm:pt>
    <dgm:pt modelId="{F6E46289-C58E-4ED4-BDD2-84E6AED26595}">
      <dgm:prSet phldrT="[Text]" custT="1"/>
      <dgm:spPr>
        <a:solidFill>
          <a:schemeClr val="accent1">
            <a:lumMod val="60000"/>
            <a:lumOff val="40000"/>
          </a:schemeClr>
        </a:solidFill>
        <a:ln>
          <a:solidFill>
            <a:schemeClr val="accent1">
              <a:lumMod val="50000"/>
            </a:schemeClr>
          </a:solidFill>
        </a:ln>
      </dgm:spPr>
      <dgm:t>
        <a:bodyPr/>
        <a:lstStyle/>
        <a:p>
          <a:pPr>
            <a:buFontTx/>
            <a:buChar char="-"/>
          </a:pPr>
          <a:r>
            <a:rPr lang="en-GB" sz="900" b="1">
              <a:solidFill>
                <a:schemeClr val="tx1"/>
              </a:solidFill>
            </a:rPr>
            <a:t>Plan for Adoption Work</a:t>
          </a:r>
        </a:p>
      </dgm:t>
    </dgm:pt>
    <dgm:pt modelId="{7E4FF772-E0CB-4F02-9557-112FF1027103}" type="parTrans" cxnId="{5A2D7EB7-CE93-4477-91DC-D552C3BBAE22}">
      <dgm:prSet/>
      <dgm:spPr>
        <a:ln w="28575">
          <a:solidFill>
            <a:schemeClr val="accent1">
              <a:lumMod val="75000"/>
            </a:schemeClr>
          </a:solidFill>
        </a:ln>
      </dgm:spPr>
      <dgm:t>
        <a:bodyPr/>
        <a:lstStyle/>
        <a:p>
          <a:endParaRPr lang="en-GB"/>
        </a:p>
      </dgm:t>
    </dgm:pt>
    <dgm:pt modelId="{FED39611-622A-4DCB-9A46-B5FAB8478CDE}" type="sibTrans" cxnId="{5A2D7EB7-CE93-4477-91DC-D552C3BBAE22}">
      <dgm:prSet/>
      <dgm:spPr/>
      <dgm:t>
        <a:bodyPr/>
        <a:lstStyle/>
        <a:p>
          <a:endParaRPr lang="en-GB"/>
        </a:p>
      </dgm:t>
    </dgm:pt>
    <dgm:pt modelId="{CB4E3D4C-22B5-49CF-B0BB-1C1B777AFB4A}">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Request for Documents</a:t>
          </a:r>
        </a:p>
      </dgm:t>
    </dgm:pt>
    <dgm:pt modelId="{6DC2A3B5-9302-4A3D-B365-DFB030478926}" type="parTrans" cxnId="{0B117967-BD9F-45AA-B83F-73E23578FDB8}">
      <dgm:prSet/>
      <dgm:spPr>
        <a:ln w="28575">
          <a:solidFill>
            <a:schemeClr val="accent1">
              <a:lumMod val="75000"/>
            </a:schemeClr>
          </a:solidFill>
        </a:ln>
      </dgm:spPr>
      <dgm:t>
        <a:bodyPr/>
        <a:lstStyle/>
        <a:p>
          <a:endParaRPr lang="en-GB"/>
        </a:p>
      </dgm:t>
    </dgm:pt>
    <dgm:pt modelId="{2873C110-EC58-4682-A605-DA4CD58BF467}" type="sibTrans" cxnId="{0B117967-BD9F-45AA-B83F-73E23578FDB8}">
      <dgm:prSet/>
      <dgm:spPr/>
      <dgm:t>
        <a:bodyPr/>
        <a:lstStyle/>
        <a:p>
          <a:endParaRPr lang="en-GB"/>
        </a:p>
      </dgm:t>
    </dgm:pt>
    <dgm:pt modelId="{D4A3D883-98FB-410F-9542-F5E311A0E9B7}">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Post Box</a:t>
          </a:r>
        </a:p>
      </dgm:t>
    </dgm:pt>
    <dgm:pt modelId="{FA9EBE1C-A867-43AA-AC07-A7726ADBACC4}" type="parTrans" cxnId="{44695A7D-C841-4E88-9AA9-B82333FBD001}">
      <dgm:prSet/>
      <dgm:spPr>
        <a:ln w="28575">
          <a:solidFill>
            <a:schemeClr val="accent1">
              <a:lumMod val="75000"/>
            </a:schemeClr>
          </a:solidFill>
        </a:ln>
      </dgm:spPr>
      <dgm:t>
        <a:bodyPr/>
        <a:lstStyle/>
        <a:p>
          <a:endParaRPr lang="en-GB"/>
        </a:p>
      </dgm:t>
    </dgm:pt>
    <dgm:pt modelId="{82DBC0E6-F224-42CC-9935-D81095560173}" type="sibTrans" cxnId="{44695A7D-C841-4E88-9AA9-B82333FBD001}">
      <dgm:prSet/>
      <dgm:spPr/>
      <dgm:t>
        <a:bodyPr/>
        <a:lstStyle/>
        <a:p>
          <a:endParaRPr lang="en-GB"/>
        </a:p>
      </dgm:t>
    </dgm:pt>
    <dgm:pt modelId="{E487B861-41F6-4E75-923C-A6680BC604A1}">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Step Parent Adoptions</a:t>
          </a:r>
        </a:p>
      </dgm:t>
    </dgm:pt>
    <dgm:pt modelId="{54C9342C-84AB-4CBE-BF4F-A996B55FCE49}" type="parTrans" cxnId="{B300D899-D6D1-4855-B3FC-298E34C09D62}">
      <dgm:prSet/>
      <dgm:spPr>
        <a:ln w="28575">
          <a:solidFill>
            <a:schemeClr val="accent1">
              <a:lumMod val="75000"/>
            </a:schemeClr>
          </a:solidFill>
        </a:ln>
      </dgm:spPr>
      <dgm:t>
        <a:bodyPr/>
        <a:lstStyle/>
        <a:p>
          <a:endParaRPr lang="en-GB"/>
        </a:p>
      </dgm:t>
    </dgm:pt>
    <dgm:pt modelId="{79CB7BD1-AC7A-4D1F-8ED7-70FF9980938F}" type="sibTrans" cxnId="{B300D899-D6D1-4855-B3FC-298E34C09D62}">
      <dgm:prSet/>
      <dgm:spPr/>
      <dgm:t>
        <a:bodyPr/>
        <a:lstStyle/>
        <a:p>
          <a:endParaRPr lang="en-GB"/>
        </a:p>
      </dgm:t>
    </dgm:pt>
    <dgm:pt modelId="{084D5126-AD7B-4477-B5EA-69911C00ADDB}">
      <dgm:prSet phldrT="[Text]" custT="1"/>
      <dgm:spPr>
        <a:solidFill>
          <a:schemeClr val="accent1">
            <a:lumMod val="60000"/>
            <a:lumOff val="40000"/>
          </a:schemeClr>
        </a:solidFill>
        <a:ln>
          <a:solidFill>
            <a:schemeClr val="accent1">
              <a:lumMod val="50000"/>
            </a:schemeClr>
          </a:solidFill>
        </a:ln>
      </dgm:spPr>
      <dgm:t>
        <a:bodyPr/>
        <a:lstStyle/>
        <a:p>
          <a:pPr>
            <a:buFontTx/>
            <a:buChar char="-"/>
          </a:pPr>
          <a:r>
            <a:rPr lang="en-GB" sz="900" b="1">
              <a:solidFill>
                <a:schemeClr val="tx1"/>
              </a:solidFill>
            </a:rPr>
            <a:t>Access to Records</a:t>
          </a:r>
        </a:p>
      </dgm:t>
    </dgm:pt>
    <dgm:pt modelId="{03D1A31F-778B-4344-B3C4-67EC07586453}" type="parTrans" cxnId="{69EBC4ED-CE89-487C-A412-BD7B1BDB1958}">
      <dgm:prSet/>
      <dgm:spPr>
        <a:ln w="28575">
          <a:solidFill>
            <a:schemeClr val="accent1">
              <a:lumMod val="75000"/>
            </a:schemeClr>
          </a:solidFill>
        </a:ln>
      </dgm:spPr>
      <dgm:t>
        <a:bodyPr/>
        <a:lstStyle/>
        <a:p>
          <a:endParaRPr lang="en-GB"/>
        </a:p>
      </dgm:t>
    </dgm:pt>
    <dgm:pt modelId="{BD0F6883-8F04-40C4-82A3-89BAE676DBB8}" type="sibTrans" cxnId="{69EBC4ED-CE89-487C-A412-BD7B1BDB1958}">
      <dgm:prSet/>
      <dgm:spPr/>
      <dgm:t>
        <a:bodyPr/>
        <a:lstStyle/>
        <a:p>
          <a:endParaRPr lang="en-GB"/>
        </a:p>
      </dgm:t>
    </dgm:pt>
    <dgm:pt modelId="{0C1E946F-DD90-4055-80F0-9C8AA2D32450}">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Family Finding</a:t>
          </a:r>
        </a:p>
      </dgm:t>
    </dgm:pt>
    <dgm:pt modelId="{2D51E967-B7FD-40A2-AA18-9DEECCCCFDD9}" type="parTrans" cxnId="{EC92137C-858B-472B-A313-5F1D22D996B5}">
      <dgm:prSet/>
      <dgm:spPr>
        <a:ln w="28575">
          <a:solidFill>
            <a:schemeClr val="accent1">
              <a:lumMod val="75000"/>
            </a:schemeClr>
          </a:solidFill>
        </a:ln>
      </dgm:spPr>
      <dgm:t>
        <a:bodyPr/>
        <a:lstStyle/>
        <a:p>
          <a:endParaRPr lang="en-GB"/>
        </a:p>
      </dgm:t>
    </dgm:pt>
    <dgm:pt modelId="{2F3B0DA2-3510-427A-B73F-FD121B3A3423}" type="sibTrans" cxnId="{EC92137C-858B-472B-A313-5F1D22D996B5}">
      <dgm:prSet/>
      <dgm:spPr/>
      <dgm:t>
        <a:bodyPr/>
        <a:lstStyle/>
        <a:p>
          <a:endParaRPr lang="en-GB"/>
        </a:p>
      </dgm:t>
    </dgm:pt>
    <dgm:pt modelId="{46829E93-E97C-49A8-A2D6-EFE26EA74378}">
      <dgm:prSet phldrT="[Text]" custT="1"/>
      <dgm:spPr>
        <a:solidFill>
          <a:schemeClr val="accent1">
            <a:lumMod val="60000"/>
            <a:lumOff val="40000"/>
          </a:schemeClr>
        </a:solidFill>
        <a:ln w="38100">
          <a:solidFill>
            <a:schemeClr val="accent2">
              <a:lumMod val="60000"/>
              <a:lumOff val="40000"/>
            </a:schemeClr>
          </a:solidFill>
        </a:ln>
      </dgm:spPr>
      <dgm:t>
        <a:bodyPr/>
        <a:lstStyle/>
        <a:p>
          <a:pPr>
            <a:buFontTx/>
            <a:buChar char="-"/>
          </a:pPr>
          <a:r>
            <a:rPr lang="en-GB" sz="900" b="1">
              <a:solidFill>
                <a:schemeClr val="tx1"/>
              </a:solidFill>
            </a:rPr>
            <a:t>Learning Spaces</a:t>
          </a:r>
        </a:p>
      </dgm:t>
    </dgm:pt>
    <dgm:pt modelId="{453CE0CD-15F5-468B-BBD3-BCC781182981}" type="parTrans" cxnId="{7031C072-407F-47C6-84B6-504EA1172E21}">
      <dgm:prSet/>
      <dgm:spPr>
        <a:ln w="28575">
          <a:solidFill>
            <a:schemeClr val="accent1">
              <a:lumMod val="75000"/>
            </a:schemeClr>
          </a:solidFill>
        </a:ln>
      </dgm:spPr>
      <dgm:t>
        <a:bodyPr/>
        <a:lstStyle/>
        <a:p>
          <a:endParaRPr lang="en-GB"/>
        </a:p>
      </dgm:t>
    </dgm:pt>
    <dgm:pt modelId="{893D30CC-92C9-4E73-BC8B-E6B9138F2537}" type="sibTrans" cxnId="{7031C072-407F-47C6-84B6-504EA1172E21}">
      <dgm:prSet/>
      <dgm:spPr/>
      <dgm:t>
        <a:bodyPr/>
        <a:lstStyle/>
        <a:p>
          <a:endParaRPr lang="en-GB"/>
        </a:p>
      </dgm:t>
    </dgm:pt>
    <dgm:pt modelId="{A5481E7F-D9FD-438D-9AFD-DD11344F63FC}" type="pres">
      <dgm:prSet presAssocID="{72BE536A-9D8F-4EE6-9018-CDA8E02312AC}" presName="cycle" presStyleCnt="0">
        <dgm:presLayoutVars>
          <dgm:chMax val="1"/>
          <dgm:dir/>
          <dgm:animLvl val="ctr"/>
          <dgm:resizeHandles val="exact"/>
        </dgm:presLayoutVars>
      </dgm:prSet>
      <dgm:spPr/>
    </dgm:pt>
    <dgm:pt modelId="{DC893A27-9E14-418A-BF7E-9A8837E8081A}" type="pres">
      <dgm:prSet presAssocID="{7FB009BC-1FB8-46E6-96DB-F8B5D6BCA718}" presName="centerShape" presStyleLbl="node0" presStyleIdx="0" presStyleCnt="1"/>
      <dgm:spPr/>
    </dgm:pt>
    <dgm:pt modelId="{64FCF972-137F-4B17-AEF9-D0A4CA11E547}" type="pres">
      <dgm:prSet presAssocID="{150C1F29-0440-44C4-A68B-E5F116F0D626}" presName="Name9" presStyleLbl="parChTrans1D2" presStyleIdx="0" presStyleCnt="9"/>
      <dgm:spPr/>
    </dgm:pt>
    <dgm:pt modelId="{0F3E183D-E077-42AE-B152-7B83E6BD7A8B}" type="pres">
      <dgm:prSet presAssocID="{150C1F29-0440-44C4-A68B-E5F116F0D626}" presName="connTx" presStyleLbl="parChTrans1D2" presStyleIdx="0" presStyleCnt="9"/>
      <dgm:spPr/>
    </dgm:pt>
    <dgm:pt modelId="{2AAC5793-EB36-4DEE-A10E-D47815AB3B6D}" type="pres">
      <dgm:prSet presAssocID="{353604DC-6869-4D6E-B93B-56238D92A0C7}" presName="node" presStyleLbl="node1" presStyleIdx="0" presStyleCnt="9" custScaleX="98886" custScaleY="64240" custRadScaleRad="59536" custRadScaleInc="1770">
        <dgm:presLayoutVars>
          <dgm:bulletEnabled val="1"/>
        </dgm:presLayoutVars>
      </dgm:prSet>
      <dgm:spPr/>
    </dgm:pt>
    <dgm:pt modelId="{E8CB65A3-21CF-488F-913E-87526F75C2AC}" type="pres">
      <dgm:prSet presAssocID="{314567D4-FF0D-4BE6-AAFA-0122943DF771}" presName="Name9" presStyleLbl="parChTrans1D2" presStyleIdx="1" presStyleCnt="9"/>
      <dgm:spPr/>
    </dgm:pt>
    <dgm:pt modelId="{10428CB5-90FB-4E44-95C1-491411A46747}" type="pres">
      <dgm:prSet presAssocID="{314567D4-FF0D-4BE6-AAFA-0122943DF771}" presName="connTx" presStyleLbl="parChTrans1D2" presStyleIdx="1" presStyleCnt="9"/>
      <dgm:spPr/>
    </dgm:pt>
    <dgm:pt modelId="{63B6CB37-EEFE-4500-9D1C-233A9F636FE8}" type="pres">
      <dgm:prSet presAssocID="{CEFA0794-A7D5-4E34-B60E-7CAE1BD522B1}" presName="node" presStyleLbl="node1" presStyleIdx="1" presStyleCnt="9" custScaleX="104609" custScaleY="64240" custRadScaleRad="75253" custRadScaleInc="31121">
        <dgm:presLayoutVars>
          <dgm:bulletEnabled val="1"/>
        </dgm:presLayoutVars>
      </dgm:prSet>
      <dgm:spPr/>
    </dgm:pt>
    <dgm:pt modelId="{46CAE00E-B54D-4402-B23A-311F1F8BF40E}" type="pres">
      <dgm:prSet presAssocID="{7E4FF772-E0CB-4F02-9557-112FF1027103}" presName="Name9" presStyleLbl="parChTrans1D2" presStyleIdx="2" presStyleCnt="9"/>
      <dgm:spPr/>
    </dgm:pt>
    <dgm:pt modelId="{1EEC3CC7-4BED-4D85-A20B-A16580C7C936}" type="pres">
      <dgm:prSet presAssocID="{7E4FF772-E0CB-4F02-9557-112FF1027103}" presName="connTx" presStyleLbl="parChTrans1D2" presStyleIdx="2" presStyleCnt="9"/>
      <dgm:spPr/>
    </dgm:pt>
    <dgm:pt modelId="{1E57BCF3-3C5E-4A2D-A920-FEB71DDD22EA}" type="pres">
      <dgm:prSet presAssocID="{F6E46289-C58E-4ED4-BDD2-84E6AED26595}" presName="node" presStyleLbl="node1" presStyleIdx="2" presStyleCnt="9" custScaleX="89149" custScaleY="64240" custRadScaleRad="67886" custRadScaleInc="-17816">
        <dgm:presLayoutVars>
          <dgm:bulletEnabled val="1"/>
        </dgm:presLayoutVars>
      </dgm:prSet>
      <dgm:spPr/>
    </dgm:pt>
    <dgm:pt modelId="{CD51AA02-C503-4BB9-925E-9187BD7374E1}" type="pres">
      <dgm:prSet presAssocID="{6DC2A3B5-9302-4A3D-B365-DFB030478926}" presName="Name9" presStyleLbl="parChTrans1D2" presStyleIdx="3" presStyleCnt="9"/>
      <dgm:spPr/>
    </dgm:pt>
    <dgm:pt modelId="{C15029B6-7B3E-49E0-A210-31EE6C0CC143}" type="pres">
      <dgm:prSet presAssocID="{6DC2A3B5-9302-4A3D-B365-DFB030478926}" presName="connTx" presStyleLbl="parChTrans1D2" presStyleIdx="3" presStyleCnt="9"/>
      <dgm:spPr/>
    </dgm:pt>
    <dgm:pt modelId="{A3820C3D-A7D7-4AA5-B2B9-FF8568AF3951}" type="pres">
      <dgm:prSet presAssocID="{CB4E3D4C-22B5-49CF-B0BB-1C1B777AFB4A}" presName="node" presStyleLbl="node1" presStyleIdx="3" presStyleCnt="9" custScaleX="89149" custScaleY="64240" custRadScaleRad="68595" custRadScaleInc="-22492">
        <dgm:presLayoutVars>
          <dgm:bulletEnabled val="1"/>
        </dgm:presLayoutVars>
      </dgm:prSet>
      <dgm:spPr/>
    </dgm:pt>
    <dgm:pt modelId="{BC30B4E6-77B7-4A71-BB96-853F7D28D413}" type="pres">
      <dgm:prSet presAssocID="{FA9EBE1C-A867-43AA-AC07-A7726ADBACC4}" presName="Name9" presStyleLbl="parChTrans1D2" presStyleIdx="4" presStyleCnt="9"/>
      <dgm:spPr/>
    </dgm:pt>
    <dgm:pt modelId="{11A34A52-9733-477F-AB53-4B24789E5C5E}" type="pres">
      <dgm:prSet presAssocID="{FA9EBE1C-A867-43AA-AC07-A7726ADBACC4}" presName="connTx" presStyleLbl="parChTrans1D2" presStyleIdx="4" presStyleCnt="9"/>
      <dgm:spPr/>
    </dgm:pt>
    <dgm:pt modelId="{FD7FBAA8-68D0-4F9C-8C3F-6E5BC322D662}" type="pres">
      <dgm:prSet presAssocID="{D4A3D883-98FB-410F-9542-F5E311A0E9B7}" presName="node" presStyleLbl="node1" presStyleIdx="4" presStyleCnt="9" custScaleX="89149" custScaleY="64240" custRadScaleRad="64310" custRadScaleInc="-14891">
        <dgm:presLayoutVars>
          <dgm:bulletEnabled val="1"/>
        </dgm:presLayoutVars>
      </dgm:prSet>
      <dgm:spPr/>
    </dgm:pt>
    <dgm:pt modelId="{6C2BA2E1-94F4-4F50-9060-74CF03DA9805}" type="pres">
      <dgm:prSet presAssocID="{54C9342C-84AB-4CBE-BF4F-A996B55FCE49}" presName="Name9" presStyleLbl="parChTrans1D2" presStyleIdx="5" presStyleCnt="9"/>
      <dgm:spPr/>
    </dgm:pt>
    <dgm:pt modelId="{43BF527F-9928-4581-80E2-03C493A9C3EA}" type="pres">
      <dgm:prSet presAssocID="{54C9342C-84AB-4CBE-BF4F-A996B55FCE49}" presName="connTx" presStyleLbl="parChTrans1D2" presStyleIdx="5" presStyleCnt="9"/>
      <dgm:spPr/>
    </dgm:pt>
    <dgm:pt modelId="{2CD15DC2-7ABE-4456-99EE-3791472B2905}" type="pres">
      <dgm:prSet presAssocID="{E487B861-41F6-4E75-923C-A6680BC604A1}" presName="node" presStyleLbl="node1" presStyleIdx="5" presStyleCnt="9" custScaleX="89149" custScaleY="64240" custRadScaleRad="64660" custRadScaleInc="11117">
        <dgm:presLayoutVars>
          <dgm:bulletEnabled val="1"/>
        </dgm:presLayoutVars>
      </dgm:prSet>
      <dgm:spPr/>
    </dgm:pt>
    <dgm:pt modelId="{EF801F52-3ECE-4947-B1E4-7C18C636790E}" type="pres">
      <dgm:prSet presAssocID="{03D1A31F-778B-4344-B3C4-67EC07586453}" presName="Name9" presStyleLbl="parChTrans1D2" presStyleIdx="6" presStyleCnt="9"/>
      <dgm:spPr/>
    </dgm:pt>
    <dgm:pt modelId="{CCD30B63-1826-4F32-B45A-C6F36DB56C1F}" type="pres">
      <dgm:prSet presAssocID="{03D1A31F-778B-4344-B3C4-67EC07586453}" presName="connTx" presStyleLbl="parChTrans1D2" presStyleIdx="6" presStyleCnt="9"/>
      <dgm:spPr/>
    </dgm:pt>
    <dgm:pt modelId="{F8958488-A53F-4C43-BDA0-5FB7BE8D1A39}" type="pres">
      <dgm:prSet presAssocID="{084D5126-AD7B-4477-B5EA-69911C00ADDB}" presName="node" presStyleLbl="node1" presStyleIdx="6" presStyleCnt="9" custScaleX="89149" custScaleY="64240" custRadScaleRad="59872" custRadScaleInc="12838">
        <dgm:presLayoutVars>
          <dgm:bulletEnabled val="1"/>
        </dgm:presLayoutVars>
      </dgm:prSet>
      <dgm:spPr/>
    </dgm:pt>
    <dgm:pt modelId="{0512540E-E8FF-4F47-A145-EE390CE8CB59}" type="pres">
      <dgm:prSet presAssocID="{2D51E967-B7FD-40A2-AA18-9DEECCCCFDD9}" presName="Name9" presStyleLbl="parChTrans1D2" presStyleIdx="7" presStyleCnt="9"/>
      <dgm:spPr/>
    </dgm:pt>
    <dgm:pt modelId="{F0659F93-8648-468F-8409-4E33CD812DCE}" type="pres">
      <dgm:prSet presAssocID="{2D51E967-B7FD-40A2-AA18-9DEECCCCFDD9}" presName="connTx" presStyleLbl="parChTrans1D2" presStyleIdx="7" presStyleCnt="9"/>
      <dgm:spPr/>
    </dgm:pt>
    <dgm:pt modelId="{812D8FDA-CA6C-4E77-AB80-0F8FCC389128}" type="pres">
      <dgm:prSet presAssocID="{0C1E946F-DD90-4055-80F0-9C8AA2D32450}" presName="node" presStyleLbl="node1" presStyleIdx="7" presStyleCnt="9" custScaleX="89149" custScaleY="64240" custRadScaleRad="66970" custRadScaleInc="6582">
        <dgm:presLayoutVars>
          <dgm:bulletEnabled val="1"/>
        </dgm:presLayoutVars>
      </dgm:prSet>
      <dgm:spPr/>
    </dgm:pt>
    <dgm:pt modelId="{3309F3E5-78D3-4482-95F7-0BF1B39E0023}" type="pres">
      <dgm:prSet presAssocID="{453CE0CD-15F5-468B-BBD3-BCC781182981}" presName="Name9" presStyleLbl="parChTrans1D2" presStyleIdx="8" presStyleCnt="9"/>
      <dgm:spPr/>
    </dgm:pt>
    <dgm:pt modelId="{8F1017BC-5344-4895-8C60-3F9D13D4EA4E}" type="pres">
      <dgm:prSet presAssocID="{453CE0CD-15F5-468B-BBD3-BCC781182981}" presName="connTx" presStyleLbl="parChTrans1D2" presStyleIdx="8" presStyleCnt="9"/>
      <dgm:spPr/>
    </dgm:pt>
    <dgm:pt modelId="{586D5A4F-99AB-4771-B0B4-3BA038A61CD9}" type="pres">
      <dgm:prSet presAssocID="{46829E93-E97C-49A8-A2D6-EFE26EA74378}" presName="node" presStyleLbl="node1" presStyleIdx="8" presStyleCnt="9" custScaleX="89149" custScaleY="64240" custRadScaleRad="70904" custRadScaleInc="-25985">
        <dgm:presLayoutVars>
          <dgm:bulletEnabled val="1"/>
        </dgm:presLayoutVars>
      </dgm:prSet>
      <dgm:spPr/>
    </dgm:pt>
  </dgm:ptLst>
  <dgm:cxnLst>
    <dgm:cxn modelId="{24253C05-515A-4CDF-8483-4980077C876A}" type="presOf" srcId="{03D1A31F-778B-4344-B3C4-67EC07586453}" destId="{EF801F52-3ECE-4947-B1E4-7C18C636790E}" srcOrd="0" destOrd="0" presId="urn:microsoft.com/office/officeart/2005/8/layout/radial1"/>
    <dgm:cxn modelId="{DD615E06-50BB-4AE1-887A-3A2DD41B2503}" type="presOf" srcId="{46829E93-E97C-49A8-A2D6-EFE26EA74378}" destId="{586D5A4F-99AB-4771-B0B4-3BA038A61CD9}" srcOrd="0" destOrd="0" presId="urn:microsoft.com/office/officeart/2005/8/layout/radial1"/>
    <dgm:cxn modelId="{A656EF08-1EA3-45E0-9B70-11CABEBB71C6}" srcId="{72BE536A-9D8F-4EE6-9018-CDA8E02312AC}" destId="{7FB009BC-1FB8-46E6-96DB-F8B5D6BCA718}" srcOrd="0" destOrd="0" parTransId="{0FC615B7-6E07-41A0-AD0D-30FEB34A8DCE}" sibTransId="{0F1B908A-01B1-4794-B92F-24588C8E9AD7}"/>
    <dgm:cxn modelId="{655FDE18-3535-4BA0-997D-405187FB302B}" type="presOf" srcId="{FA9EBE1C-A867-43AA-AC07-A7726ADBACC4}" destId="{11A34A52-9733-477F-AB53-4B24789E5C5E}" srcOrd="1" destOrd="0" presId="urn:microsoft.com/office/officeart/2005/8/layout/radial1"/>
    <dgm:cxn modelId="{B8758222-C1EA-47B0-BEC9-BF913AD974F2}" type="presOf" srcId="{2D51E967-B7FD-40A2-AA18-9DEECCCCFDD9}" destId="{0512540E-E8FF-4F47-A145-EE390CE8CB59}" srcOrd="0" destOrd="0" presId="urn:microsoft.com/office/officeart/2005/8/layout/radial1"/>
    <dgm:cxn modelId="{86D7B523-BF0C-4B10-A950-8BFBAC8C726C}" srcId="{7FB009BC-1FB8-46E6-96DB-F8B5D6BCA718}" destId="{353604DC-6869-4D6E-B93B-56238D92A0C7}" srcOrd="0" destOrd="0" parTransId="{150C1F29-0440-44C4-A68B-E5F116F0D626}" sibTransId="{0DD37884-40DD-491F-B007-B42611C11E8C}"/>
    <dgm:cxn modelId="{94CAC728-6F58-47ED-898B-DACF0DDABD92}" type="presOf" srcId="{54C9342C-84AB-4CBE-BF4F-A996B55FCE49}" destId="{43BF527F-9928-4581-80E2-03C493A9C3EA}" srcOrd="1" destOrd="0" presId="urn:microsoft.com/office/officeart/2005/8/layout/radial1"/>
    <dgm:cxn modelId="{35EE7131-CFCC-4FC1-B54F-A52B78531D3D}" type="presOf" srcId="{084D5126-AD7B-4477-B5EA-69911C00ADDB}" destId="{F8958488-A53F-4C43-BDA0-5FB7BE8D1A39}" srcOrd="0" destOrd="0" presId="urn:microsoft.com/office/officeart/2005/8/layout/radial1"/>
    <dgm:cxn modelId="{93FEC932-5958-4FFA-A631-F529E0904CF7}" type="presOf" srcId="{314567D4-FF0D-4BE6-AAFA-0122943DF771}" destId="{E8CB65A3-21CF-488F-913E-87526F75C2AC}" srcOrd="0" destOrd="0" presId="urn:microsoft.com/office/officeart/2005/8/layout/radial1"/>
    <dgm:cxn modelId="{04F4DE34-5A33-40AA-A038-84C30C8E5452}" type="presOf" srcId="{2D51E967-B7FD-40A2-AA18-9DEECCCCFDD9}" destId="{F0659F93-8648-468F-8409-4E33CD812DCE}" srcOrd="1" destOrd="0" presId="urn:microsoft.com/office/officeart/2005/8/layout/radial1"/>
    <dgm:cxn modelId="{44819239-DE1C-4469-8072-EFA5F4101133}" type="presOf" srcId="{150C1F29-0440-44C4-A68B-E5F116F0D626}" destId="{0F3E183D-E077-42AE-B152-7B83E6BD7A8B}" srcOrd="1" destOrd="0" presId="urn:microsoft.com/office/officeart/2005/8/layout/radial1"/>
    <dgm:cxn modelId="{DD34005F-4B36-4AC7-86BE-C563A59D2CBA}" type="presOf" srcId="{6DC2A3B5-9302-4A3D-B365-DFB030478926}" destId="{CD51AA02-C503-4BB9-925E-9187BD7374E1}" srcOrd="0" destOrd="0" presId="urn:microsoft.com/office/officeart/2005/8/layout/radial1"/>
    <dgm:cxn modelId="{5202D162-B87A-442B-89AE-A13E615479ED}" type="presOf" srcId="{353604DC-6869-4D6E-B93B-56238D92A0C7}" destId="{2AAC5793-EB36-4DEE-A10E-D47815AB3B6D}" srcOrd="0" destOrd="0" presId="urn:microsoft.com/office/officeart/2005/8/layout/radial1"/>
    <dgm:cxn modelId="{F2B6F742-3C8F-489D-863B-4A9656841F01}" type="presOf" srcId="{E487B861-41F6-4E75-923C-A6680BC604A1}" destId="{2CD15DC2-7ABE-4456-99EE-3791472B2905}" srcOrd="0" destOrd="0" presId="urn:microsoft.com/office/officeart/2005/8/layout/radial1"/>
    <dgm:cxn modelId="{3DA35543-F97C-4E1A-ADF7-63DD2569EF44}" type="presOf" srcId="{7FB009BC-1FB8-46E6-96DB-F8B5D6BCA718}" destId="{DC893A27-9E14-418A-BF7E-9A8837E8081A}" srcOrd="0" destOrd="0" presId="urn:microsoft.com/office/officeart/2005/8/layout/radial1"/>
    <dgm:cxn modelId="{84C58B66-03FE-4DF1-9504-30481AF51B6C}" type="presOf" srcId="{6DC2A3B5-9302-4A3D-B365-DFB030478926}" destId="{C15029B6-7B3E-49E0-A210-31EE6C0CC143}" srcOrd="1" destOrd="0" presId="urn:microsoft.com/office/officeart/2005/8/layout/radial1"/>
    <dgm:cxn modelId="{F9426347-9B5C-43EC-ADF6-70F6CE4C30A6}" type="presOf" srcId="{D4A3D883-98FB-410F-9542-F5E311A0E9B7}" destId="{FD7FBAA8-68D0-4F9C-8C3F-6E5BC322D662}" srcOrd="0" destOrd="0" presId="urn:microsoft.com/office/officeart/2005/8/layout/radial1"/>
    <dgm:cxn modelId="{0B117967-BD9F-45AA-B83F-73E23578FDB8}" srcId="{7FB009BC-1FB8-46E6-96DB-F8B5D6BCA718}" destId="{CB4E3D4C-22B5-49CF-B0BB-1C1B777AFB4A}" srcOrd="3" destOrd="0" parTransId="{6DC2A3B5-9302-4A3D-B365-DFB030478926}" sibTransId="{2873C110-EC58-4682-A605-DA4CD58BF467}"/>
    <dgm:cxn modelId="{EB633D6C-5822-4E00-A81C-02701374DDF2}" type="presOf" srcId="{F6E46289-C58E-4ED4-BDD2-84E6AED26595}" destId="{1E57BCF3-3C5E-4A2D-A920-FEB71DDD22EA}" srcOrd="0" destOrd="0" presId="urn:microsoft.com/office/officeart/2005/8/layout/radial1"/>
    <dgm:cxn modelId="{9D8A2C71-9FCE-4EBD-BFE0-92B71CD8CF00}" type="presOf" srcId="{0C1E946F-DD90-4055-80F0-9C8AA2D32450}" destId="{812D8FDA-CA6C-4E77-AB80-0F8FCC389128}" srcOrd="0" destOrd="0" presId="urn:microsoft.com/office/officeart/2005/8/layout/radial1"/>
    <dgm:cxn modelId="{7031C072-407F-47C6-84B6-504EA1172E21}" srcId="{7FB009BC-1FB8-46E6-96DB-F8B5D6BCA718}" destId="{46829E93-E97C-49A8-A2D6-EFE26EA74378}" srcOrd="8" destOrd="0" parTransId="{453CE0CD-15F5-468B-BBD3-BCC781182981}" sibTransId="{893D30CC-92C9-4E73-BC8B-E6B9138F2537}"/>
    <dgm:cxn modelId="{4D084A75-AECB-478E-B56D-B81C1A00F144}" type="presOf" srcId="{FA9EBE1C-A867-43AA-AC07-A7726ADBACC4}" destId="{BC30B4E6-77B7-4A71-BB96-853F7D28D413}" srcOrd="0" destOrd="0" presId="urn:microsoft.com/office/officeart/2005/8/layout/radial1"/>
    <dgm:cxn modelId="{EC92137C-858B-472B-A313-5F1D22D996B5}" srcId="{7FB009BC-1FB8-46E6-96DB-F8B5D6BCA718}" destId="{0C1E946F-DD90-4055-80F0-9C8AA2D32450}" srcOrd="7" destOrd="0" parTransId="{2D51E967-B7FD-40A2-AA18-9DEECCCCFDD9}" sibTransId="{2F3B0DA2-3510-427A-B73F-FD121B3A3423}"/>
    <dgm:cxn modelId="{44695A7D-C841-4E88-9AA9-B82333FBD001}" srcId="{7FB009BC-1FB8-46E6-96DB-F8B5D6BCA718}" destId="{D4A3D883-98FB-410F-9542-F5E311A0E9B7}" srcOrd="4" destOrd="0" parTransId="{FA9EBE1C-A867-43AA-AC07-A7726ADBACC4}" sibTransId="{82DBC0E6-F224-42CC-9935-D81095560173}"/>
    <dgm:cxn modelId="{BF95B08E-7B5B-42B1-9AC1-03A52D9BA274}" type="presOf" srcId="{72BE536A-9D8F-4EE6-9018-CDA8E02312AC}" destId="{A5481E7F-D9FD-438D-9AFD-DD11344F63FC}" srcOrd="0" destOrd="0" presId="urn:microsoft.com/office/officeart/2005/8/layout/radial1"/>
    <dgm:cxn modelId="{77096798-8CEC-420B-989C-E396ABF53E1C}" srcId="{7FB009BC-1FB8-46E6-96DB-F8B5D6BCA718}" destId="{CEFA0794-A7D5-4E34-B60E-7CAE1BD522B1}" srcOrd="1" destOrd="0" parTransId="{314567D4-FF0D-4BE6-AAFA-0122943DF771}" sibTransId="{3A5BCE64-A59F-4244-B5B0-81ABA4D864A4}"/>
    <dgm:cxn modelId="{B300D899-D6D1-4855-B3FC-298E34C09D62}" srcId="{7FB009BC-1FB8-46E6-96DB-F8B5D6BCA718}" destId="{E487B861-41F6-4E75-923C-A6680BC604A1}" srcOrd="5" destOrd="0" parTransId="{54C9342C-84AB-4CBE-BF4F-A996B55FCE49}" sibTransId="{79CB7BD1-AC7A-4D1F-8ED7-70FF9980938F}"/>
    <dgm:cxn modelId="{9CCE209F-9D39-47A5-952B-13EFA41813B6}" type="presOf" srcId="{150C1F29-0440-44C4-A68B-E5F116F0D626}" destId="{64FCF972-137F-4B17-AEF9-D0A4CA11E547}" srcOrd="0" destOrd="0" presId="urn:microsoft.com/office/officeart/2005/8/layout/radial1"/>
    <dgm:cxn modelId="{103DC2A9-1731-410B-BCFF-7C19BCF1BBC3}" type="presOf" srcId="{03D1A31F-778B-4344-B3C4-67EC07586453}" destId="{CCD30B63-1826-4F32-B45A-C6F36DB56C1F}" srcOrd="1" destOrd="0" presId="urn:microsoft.com/office/officeart/2005/8/layout/radial1"/>
    <dgm:cxn modelId="{5A2D7EB7-CE93-4477-91DC-D552C3BBAE22}" srcId="{7FB009BC-1FB8-46E6-96DB-F8B5D6BCA718}" destId="{F6E46289-C58E-4ED4-BDD2-84E6AED26595}" srcOrd="2" destOrd="0" parTransId="{7E4FF772-E0CB-4F02-9557-112FF1027103}" sibTransId="{FED39611-622A-4DCB-9A46-B5FAB8478CDE}"/>
    <dgm:cxn modelId="{E6EBE8C0-9132-42E8-94B4-2DD2159C1A22}" type="presOf" srcId="{314567D4-FF0D-4BE6-AAFA-0122943DF771}" destId="{10428CB5-90FB-4E44-95C1-491411A46747}" srcOrd="1" destOrd="0" presId="urn:microsoft.com/office/officeart/2005/8/layout/radial1"/>
    <dgm:cxn modelId="{81A824C1-6E60-45E0-B6C7-26DFD8A62B21}" type="presOf" srcId="{7E4FF772-E0CB-4F02-9557-112FF1027103}" destId="{1EEC3CC7-4BED-4D85-A20B-A16580C7C936}" srcOrd="1" destOrd="0" presId="urn:microsoft.com/office/officeart/2005/8/layout/radial1"/>
    <dgm:cxn modelId="{2C52DDC5-4BB4-40A9-ACDC-89B871E2F475}" type="presOf" srcId="{453CE0CD-15F5-468B-BBD3-BCC781182981}" destId="{3309F3E5-78D3-4482-95F7-0BF1B39E0023}" srcOrd="0" destOrd="0" presId="urn:microsoft.com/office/officeart/2005/8/layout/radial1"/>
    <dgm:cxn modelId="{5D88AECA-47AD-4869-9B48-704179C9C118}" type="presOf" srcId="{54C9342C-84AB-4CBE-BF4F-A996B55FCE49}" destId="{6C2BA2E1-94F4-4F50-9060-74CF03DA9805}" srcOrd="0" destOrd="0" presId="urn:microsoft.com/office/officeart/2005/8/layout/radial1"/>
    <dgm:cxn modelId="{D3D667E2-22B6-4BEA-9FA3-E9E57077A5C7}" type="presOf" srcId="{CB4E3D4C-22B5-49CF-B0BB-1C1B777AFB4A}" destId="{A3820C3D-A7D7-4AA5-B2B9-FF8568AF3951}" srcOrd="0" destOrd="0" presId="urn:microsoft.com/office/officeart/2005/8/layout/radial1"/>
    <dgm:cxn modelId="{6B75F0E3-0A85-4748-BE88-E032DCA41E27}" type="presOf" srcId="{CEFA0794-A7D5-4E34-B60E-7CAE1BD522B1}" destId="{63B6CB37-EEFE-4500-9D1C-233A9F636FE8}" srcOrd="0" destOrd="0" presId="urn:microsoft.com/office/officeart/2005/8/layout/radial1"/>
    <dgm:cxn modelId="{92977FEA-CD61-4F4B-8500-41DAAC3009F4}" type="presOf" srcId="{453CE0CD-15F5-468B-BBD3-BCC781182981}" destId="{8F1017BC-5344-4895-8C60-3F9D13D4EA4E}" srcOrd="1" destOrd="0" presId="urn:microsoft.com/office/officeart/2005/8/layout/radial1"/>
    <dgm:cxn modelId="{69EBC4ED-CE89-487C-A412-BD7B1BDB1958}" srcId="{7FB009BC-1FB8-46E6-96DB-F8B5D6BCA718}" destId="{084D5126-AD7B-4477-B5EA-69911C00ADDB}" srcOrd="6" destOrd="0" parTransId="{03D1A31F-778B-4344-B3C4-67EC07586453}" sibTransId="{BD0F6883-8F04-40C4-82A3-89BAE676DBB8}"/>
    <dgm:cxn modelId="{056366F8-2770-4DEE-947F-5F7994BB4A9A}" type="presOf" srcId="{7E4FF772-E0CB-4F02-9557-112FF1027103}" destId="{46CAE00E-B54D-4402-B23A-311F1F8BF40E}" srcOrd="0" destOrd="0" presId="urn:microsoft.com/office/officeart/2005/8/layout/radial1"/>
    <dgm:cxn modelId="{EE2EEE8C-E4FA-40E3-B307-463F55828999}" type="presParOf" srcId="{A5481E7F-D9FD-438D-9AFD-DD11344F63FC}" destId="{DC893A27-9E14-418A-BF7E-9A8837E8081A}" srcOrd="0" destOrd="0" presId="urn:microsoft.com/office/officeart/2005/8/layout/radial1"/>
    <dgm:cxn modelId="{5B135517-2A51-4CB8-AF61-639687F98FBA}" type="presParOf" srcId="{A5481E7F-D9FD-438D-9AFD-DD11344F63FC}" destId="{64FCF972-137F-4B17-AEF9-D0A4CA11E547}" srcOrd="1" destOrd="0" presId="urn:microsoft.com/office/officeart/2005/8/layout/radial1"/>
    <dgm:cxn modelId="{9EF87C6D-6F58-4417-B209-4C5DE3C22460}" type="presParOf" srcId="{64FCF972-137F-4B17-AEF9-D0A4CA11E547}" destId="{0F3E183D-E077-42AE-B152-7B83E6BD7A8B}" srcOrd="0" destOrd="0" presId="urn:microsoft.com/office/officeart/2005/8/layout/radial1"/>
    <dgm:cxn modelId="{DA50E83D-FD39-4BE7-8116-9F4448E5583D}" type="presParOf" srcId="{A5481E7F-D9FD-438D-9AFD-DD11344F63FC}" destId="{2AAC5793-EB36-4DEE-A10E-D47815AB3B6D}" srcOrd="2" destOrd="0" presId="urn:microsoft.com/office/officeart/2005/8/layout/radial1"/>
    <dgm:cxn modelId="{36FC0A7B-2C3A-4082-A5B0-6DF4BC2EB127}" type="presParOf" srcId="{A5481E7F-D9FD-438D-9AFD-DD11344F63FC}" destId="{E8CB65A3-21CF-488F-913E-87526F75C2AC}" srcOrd="3" destOrd="0" presId="urn:microsoft.com/office/officeart/2005/8/layout/radial1"/>
    <dgm:cxn modelId="{B6044E77-AFFE-4F04-ACC9-349676ECAFEC}" type="presParOf" srcId="{E8CB65A3-21CF-488F-913E-87526F75C2AC}" destId="{10428CB5-90FB-4E44-95C1-491411A46747}" srcOrd="0" destOrd="0" presId="urn:microsoft.com/office/officeart/2005/8/layout/radial1"/>
    <dgm:cxn modelId="{64A0A025-BB74-4897-B898-23E384151C51}" type="presParOf" srcId="{A5481E7F-D9FD-438D-9AFD-DD11344F63FC}" destId="{63B6CB37-EEFE-4500-9D1C-233A9F636FE8}" srcOrd="4" destOrd="0" presId="urn:microsoft.com/office/officeart/2005/8/layout/radial1"/>
    <dgm:cxn modelId="{C29B0F10-2C2D-4AB4-8A82-AB8D9173988C}" type="presParOf" srcId="{A5481E7F-D9FD-438D-9AFD-DD11344F63FC}" destId="{46CAE00E-B54D-4402-B23A-311F1F8BF40E}" srcOrd="5" destOrd="0" presId="urn:microsoft.com/office/officeart/2005/8/layout/radial1"/>
    <dgm:cxn modelId="{40D6C8F7-822C-4428-A08A-1CCF73D73269}" type="presParOf" srcId="{46CAE00E-B54D-4402-B23A-311F1F8BF40E}" destId="{1EEC3CC7-4BED-4D85-A20B-A16580C7C936}" srcOrd="0" destOrd="0" presId="urn:microsoft.com/office/officeart/2005/8/layout/radial1"/>
    <dgm:cxn modelId="{BE17DF8B-72EE-4190-B47C-DD1B39759ECF}" type="presParOf" srcId="{A5481E7F-D9FD-438D-9AFD-DD11344F63FC}" destId="{1E57BCF3-3C5E-4A2D-A920-FEB71DDD22EA}" srcOrd="6" destOrd="0" presId="urn:microsoft.com/office/officeart/2005/8/layout/radial1"/>
    <dgm:cxn modelId="{113EF460-D8B3-4F9B-9BF9-E6EF76288B24}" type="presParOf" srcId="{A5481E7F-D9FD-438D-9AFD-DD11344F63FC}" destId="{CD51AA02-C503-4BB9-925E-9187BD7374E1}" srcOrd="7" destOrd="0" presId="urn:microsoft.com/office/officeart/2005/8/layout/radial1"/>
    <dgm:cxn modelId="{6FCC8601-E0B3-4E74-A090-59982C264A7B}" type="presParOf" srcId="{CD51AA02-C503-4BB9-925E-9187BD7374E1}" destId="{C15029B6-7B3E-49E0-A210-31EE6C0CC143}" srcOrd="0" destOrd="0" presId="urn:microsoft.com/office/officeart/2005/8/layout/radial1"/>
    <dgm:cxn modelId="{47320683-24B8-4CF6-B4A4-8F484116CAC2}" type="presParOf" srcId="{A5481E7F-D9FD-438D-9AFD-DD11344F63FC}" destId="{A3820C3D-A7D7-4AA5-B2B9-FF8568AF3951}" srcOrd="8" destOrd="0" presId="urn:microsoft.com/office/officeart/2005/8/layout/radial1"/>
    <dgm:cxn modelId="{71EF1E88-2713-4162-A800-745F5A925CBF}" type="presParOf" srcId="{A5481E7F-D9FD-438D-9AFD-DD11344F63FC}" destId="{BC30B4E6-77B7-4A71-BB96-853F7D28D413}" srcOrd="9" destOrd="0" presId="urn:microsoft.com/office/officeart/2005/8/layout/radial1"/>
    <dgm:cxn modelId="{84EDF06D-DD7F-45A9-A12B-3E534C0B963D}" type="presParOf" srcId="{BC30B4E6-77B7-4A71-BB96-853F7D28D413}" destId="{11A34A52-9733-477F-AB53-4B24789E5C5E}" srcOrd="0" destOrd="0" presId="urn:microsoft.com/office/officeart/2005/8/layout/radial1"/>
    <dgm:cxn modelId="{9E90EE86-C4EA-4FCC-99EB-CD99C879AFF2}" type="presParOf" srcId="{A5481E7F-D9FD-438D-9AFD-DD11344F63FC}" destId="{FD7FBAA8-68D0-4F9C-8C3F-6E5BC322D662}" srcOrd="10" destOrd="0" presId="urn:microsoft.com/office/officeart/2005/8/layout/radial1"/>
    <dgm:cxn modelId="{1A47EDFC-EC2F-4B1B-A921-E42009A2548A}" type="presParOf" srcId="{A5481E7F-D9FD-438D-9AFD-DD11344F63FC}" destId="{6C2BA2E1-94F4-4F50-9060-74CF03DA9805}" srcOrd="11" destOrd="0" presId="urn:microsoft.com/office/officeart/2005/8/layout/radial1"/>
    <dgm:cxn modelId="{3046050F-6B83-48B7-9CD4-26623086457F}" type="presParOf" srcId="{6C2BA2E1-94F4-4F50-9060-74CF03DA9805}" destId="{43BF527F-9928-4581-80E2-03C493A9C3EA}" srcOrd="0" destOrd="0" presId="urn:microsoft.com/office/officeart/2005/8/layout/radial1"/>
    <dgm:cxn modelId="{C7A03B88-FC13-4435-9B73-99B3DDA2C747}" type="presParOf" srcId="{A5481E7F-D9FD-438D-9AFD-DD11344F63FC}" destId="{2CD15DC2-7ABE-4456-99EE-3791472B2905}" srcOrd="12" destOrd="0" presId="urn:microsoft.com/office/officeart/2005/8/layout/radial1"/>
    <dgm:cxn modelId="{EC8A813A-3A3E-424D-A698-BD8B2DD8B7C6}" type="presParOf" srcId="{A5481E7F-D9FD-438D-9AFD-DD11344F63FC}" destId="{EF801F52-3ECE-4947-B1E4-7C18C636790E}" srcOrd="13" destOrd="0" presId="urn:microsoft.com/office/officeart/2005/8/layout/radial1"/>
    <dgm:cxn modelId="{D92FDE77-F35B-432C-BAF8-256B8C71AE8A}" type="presParOf" srcId="{EF801F52-3ECE-4947-B1E4-7C18C636790E}" destId="{CCD30B63-1826-4F32-B45A-C6F36DB56C1F}" srcOrd="0" destOrd="0" presId="urn:microsoft.com/office/officeart/2005/8/layout/radial1"/>
    <dgm:cxn modelId="{8451EFB9-9B3C-40A3-B2EC-0FF6C0C936F9}" type="presParOf" srcId="{A5481E7F-D9FD-438D-9AFD-DD11344F63FC}" destId="{F8958488-A53F-4C43-BDA0-5FB7BE8D1A39}" srcOrd="14" destOrd="0" presId="urn:microsoft.com/office/officeart/2005/8/layout/radial1"/>
    <dgm:cxn modelId="{64AEE101-C668-4C87-94DB-F45061D81C24}" type="presParOf" srcId="{A5481E7F-D9FD-438D-9AFD-DD11344F63FC}" destId="{0512540E-E8FF-4F47-A145-EE390CE8CB59}" srcOrd="15" destOrd="0" presId="urn:microsoft.com/office/officeart/2005/8/layout/radial1"/>
    <dgm:cxn modelId="{65234922-ED06-4EEF-9786-F5203FDBDE9F}" type="presParOf" srcId="{0512540E-E8FF-4F47-A145-EE390CE8CB59}" destId="{F0659F93-8648-468F-8409-4E33CD812DCE}" srcOrd="0" destOrd="0" presId="urn:microsoft.com/office/officeart/2005/8/layout/radial1"/>
    <dgm:cxn modelId="{9A119E2F-55B9-4093-8588-61E3910B3186}" type="presParOf" srcId="{A5481E7F-D9FD-438D-9AFD-DD11344F63FC}" destId="{812D8FDA-CA6C-4E77-AB80-0F8FCC389128}" srcOrd="16" destOrd="0" presId="urn:microsoft.com/office/officeart/2005/8/layout/radial1"/>
    <dgm:cxn modelId="{A5488396-ABFA-4365-9EA0-A11EA4DF0B5A}" type="presParOf" srcId="{A5481E7F-D9FD-438D-9AFD-DD11344F63FC}" destId="{3309F3E5-78D3-4482-95F7-0BF1B39E0023}" srcOrd="17" destOrd="0" presId="urn:microsoft.com/office/officeart/2005/8/layout/radial1"/>
    <dgm:cxn modelId="{DF6D3724-8DC1-44D2-A3C0-3B694A67A6A6}" type="presParOf" srcId="{3309F3E5-78D3-4482-95F7-0BF1B39E0023}" destId="{8F1017BC-5344-4895-8C60-3F9D13D4EA4E}" srcOrd="0" destOrd="0" presId="urn:microsoft.com/office/officeart/2005/8/layout/radial1"/>
    <dgm:cxn modelId="{7B9CD0B9-FF26-4468-9D0F-A7F6C8EAB646}" type="presParOf" srcId="{A5481E7F-D9FD-438D-9AFD-DD11344F63FC}" destId="{586D5A4F-99AB-4771-B0B4-3BA038A61CD9}" srcOrd="1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893A27-9E14-418A-BF7E-9A8837E8081A}">
      <dsp:nvSpPr>
        <dsp:cNvPr id="0" name=""/>
        <dsp:cNvSpPr/>
      </dsp:nvSpPr>
      <dsp:spPr>
        <a:xfrm>
          <a:off x="3353521" y="2128565"/>
          <a:ext cx="1107350" cy="1107350"/>
        </a:xfrm>
        <a:prstGeom prst="ellipse">
          <a:avLst/>
        </a:prstGeom>
        <a:solidFill>
          <a:schemeClr val="accent1">
            <a:lumMod val="60000"/>
            <a:lumOff val="4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1" kern="1200">
              <a:solidFill>
                <a:schemeClr val="tx1"/>
              </a:solidFill>
            </a:rPr>
            <a:t>6 out of the 9 main tasks would benefit from the tools</a:t>
          </a:r>
        </a:p>
      </dsp:txBody>
      <dsp:txXfrm>
        <a:off x="3515689" y="2290733"/>
        <a:ext cx="783014" cy="783014"/>
      </dsp:txXfrm>
    </dsp:sp>
    <dsp:sp modelId="{64FCF972-137F-4B17-AEF9-D0A4CA11E547}">
      <dsp:nvSpPr>
        <dsp:cNvPr id="0" name=""/>
        <dsp:cNvSpPr/>
      </dsp:nvSpPr>
      <dsp:spPr>
        <a:xfrm rot="16221240">
          <a:off x="3739098" y="1943239"/>
          <a:ext cx="345171" cy="25507"/>
        </a:xfrm>
        <a:custGeom>
          <a:avLst/>
          <a:gdLst/>
          <a:ahLst/>
          <a:cxnLst/>
          <a:rect l="0" t="0" r="0" b="0"/>
          <a:pathLst>
            <a:path>
              <a:moveTo>
                <a:pt x="0" y="12753"/>
              </a:moveTo>
              <a:lnTo>
                <a:pt x="345171"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03054" y="1947363"/>
        <a:ext cx="17258" cy="17258"/>
      </dsp:txXfrm>
    </dsp:sp>
    <dsp:sp modelId="{2AAC5793-EB36-4DEE-A10E-D47815AB3B6D}">
      <dsp:nvSpPr>
        <dsp:cNvPr id="0" name=""/>
        <dsp:cNvSpPr/>
      </dsp:nvSpPr>
      <dsp:spPr>
        <a:xfrm>
          <a:off x="3367440" y="1072051"/>
          <a:ext cx="1095014"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Post Adoption Support Assessments</a:t>
          </a:r>
        </a:p>
      </dsp:txBody>
      <dsp:txXfrm>
        <a:off x="3527801" y="1176227"/>
        <a:ext cx="774292" cy="503009"/>
      </dsp:txXfrm>
    </dsp:sp>
    <dsp:sp modelId="{E8CB65A3-21CF-488F-913E-87526F75C2AC}">
      <dsp:nvSpPr>
        <dsp:cNvPr id="0" name=""/>
        <dsp:cNvSpPr/>
      </dsp:nvSpPr>
      <dsp:spPr>
        <a:xfrm rot="18973452">
          <a:off x="4223706" y="2079157"/>
          <a:ext cx="599202" cy="25507"/>
        </a:xfrm>
        <a:custGeom>
          <a:avLst/>
          <a:gdLst/>
          <a:ahLst/>
          <a:cxnLst/>
          <a:rect l="0" t="0" r="0" b="0"/>
          <a:pathLst>
            <a:path>
              <a:moveTo>
                <a:pt x="0" y="12753"/>
              </a:moveTo>
              <a:lnTo>
                <a:pt x="599202"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508327" y="2076931"/>
        <a:ext cx="29960" cy="29960"/>
      </dsp:txXfrm>
    </dsp:sp>
    <dsp:sp modelId="{63B6CB37-EEFE-4500-9D1C-233A9F636FE8}">
      <dsp:nvSpPr>
        <dsp:cNvPr id="0" name=""/>
        <dsp:cNvSpPr/>
      </dsp:nvSpPr>
      <dsp:spPr>
        <a:xfrm>
          <a:off x="4472974" y="1229499"/>
          <a:ext cx="1158387" cy="711361"/>
        </a:xfrm>
        <a:prstGeom prst="ellipse">
          <a:avLst/>
        </a:prstGeom>
        <a:solidFill>
          <a:schemeClr val="accent1">
            <a:lumMod val="60000"/>
            <a:lumOff val="4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Prospective Adopter Assessments</a:t>
          </a:r>
        </a:p>
      </dsp:txBody>
      <dsp:txXfrm>
        <a:off x="4642616" y="1333675"/>
        <a:ext cx="819103" cy="503009"/>
      </dsp:txXfrm>
    </dsp:sp>
    <dsp:sp modelId="{46CAE00E-B54D-4402-B23A-311F1F8BF40E}">
      <dsp:nvSpPr>
        <dsp:cNvPr id="0" name=""/>
        <dsp:cNvSpPr/>
      </dsp:nvSpPr>
      <dsp:spPr>
        <a:xfrm rot="20786208">
          <a:off x="4439918" y="2493285"/>
          <a:ext cx="395317" cy="25507"/>
        </a:xfrm>
        <a:custGeom>
          <a:avLst/>
          <a:gdLst/>
          <a:ahLst/>
          <a:cxnLst/>
          <a:rect l="0" t="0" r="0" b="0"/>
          <a:pathLst>
            <a:path>
              <a:moveTo>
                <a:pt x="0" y="12753"/>
              </a:moveTo>
              <a:lnTo>
                <a:pt x="395317"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627694" y="2496156"/>
        <a:ext cx="19765" cy="19765"/>
      </dsp:txXfrm>
    </dsp:sp>
    <dsp:sp modelId="{1E57BCF3-3C5E-4A2D-A920-FEB71DDD22EA}">
      <dsp:nvSpPr>
        <dsp:cNvPr id="0" name=""/>
        <dsp:cNvSpPr/>
      </dsp:nvSpPr>
      <dsp:spPr>
        <a:xfrm>
          <a:off x="4804189" y="1991086"/>
          <a:ext cx="987191" cy="711361"/>
        </a:xfrm>
        <a:prstGeom prst="ellipse">
          <a:avLst/>
        </a:prstGeom>
        <a:solidFill>
          <a:schemeClr val="accent1">
            <a:lumMod val="60000"/>
            <a:lumOff val="4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Plan for Adoption Work</a:t>
          </a:r>
        </a:p>
      </dsp:txBody>
      <dsp:txXfrm>
        <a:off x="4948760" y="2095262"/>
        <a:ext cx="698049" cy="503009"/>
      </dsp:txXfrm>
    </dsp:sp>
    <dsp:sp modelId="{CD51AA02-C503-4BB9-925E-9187BD7374E1}">
      <dsp:nvSpPr>
        <dsp:cNvPr id="0" name=""/>
        <dsp:cNvSpPr/>
      </dsp:nvSpPr>
      <dsp:spPr>
        <a:xfrm rot="1530096">
          <a:off x="4385703" y="3001663"/>
          <a:ext cx="435731" cy="25507"/>
        </a:xfrm>
        <a:custGeom>
          <a:avLst/>
          <a:gdLst/>
          <a:ahLst/>
          <a:cxnLst/>
          <a:rect l="0" t="0" r="0" b="0"/>
          <a:pathLst>
            <a:path>
              <a:moveTo>
                <a:pt x="0" y="12753"/>
              </a:moveTo>
              <a:lnTo>
                <a:pt x="435731"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592675" y="3003523"/>
        <a:ext cx="21786" cy="21786"/>
      </dsp:txXfrm>
    </dsp:sp>
    <dsp:sp modelId="{A3820C3D-A7D7-4AA5-B2B9-FF8568AF3951}">
      <dsp:nvSpPr>
        <dsp:cNvPr id="0" name=""/>
        <dsp:cNvSpPr/>
      </dsp:nvSpPr>
      <dsp:spPr>
        <a:xfrm>
          <a:off x="4718199" y="2948865"/>
          <a:ext cx="987191"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Request for Documents</a:t>
          </a:r>
        </a:p>
      </dsp:txBody>
      <dsp:txXfrm>
        <a:off x="4862770" y="3053041"/>
        <a:ext cx="698049" cy="503009"/>
      </dsp:txXfrm>
    </dsp:sp>
    <dsp:sp modelId="{BC30B4E6-77B7-4A71-BB96-853F7D28D413}">
      <dsp:nvSpPr>
        <dsp:cNvPr id="0" name=""/>
        <dsp:cNvSpPr/>
      </dsp:nvSpPr>
      <dsp:spPr>
        <a:xfrm rot="4021308">
          <a:off x="3991669" y="3378081"/>
          <a:ext cx="431980" cy="25507"/>
        </a:xfrm>
        <a:custGeom>
          <a:avLst/>
          <a:gdLst/>
          <a:ahLst/>
          <a:cxnLst/>
          <a:rect l="0" t="0" r="0" b="0"/>
          <a:pathLst>
            <a:path>
              <a:moveTo>
                <a:pt x="0" y="12753"/>
              </a:moveTo>
              <a:lnTo>
                <a:pt x="431980"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96860" y="3380035"/>
        <a:ext cx="21599" cy="21599"/>
      </dsp:txXfrm>
    </dsp:sp>
    <dsp:sp modelId="{FD7FBAA8-68D0-4F9C-8C3F-6E5BC322D662}">
      <dsp:nvSpPr>
        <dsp:cNvPr id="0" name=""/>
        <dsp:cNvSpPr/>
      </dsp:nvSpPr>
      <dsp:spPr>
        <a:xfrm>
          <a:off x="3942617" y="3574163"/>
          <a:ext cx="987191"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Post Box</a:t>
          </a:r>
        </a:p>
      </dsp:txBody>
      <dsp:txXfrm>
        <a:off x="4087188" y="3678339"/>
        <a:ext cx="698049" cy="503009"/>
      </dsp:txXfrm>
    </dsp:sp>
    <dsp:sp modelId="{6C2BA2E1-94F4-4F50-9060-74CF03DA9805}">
      <dsp:nvSpPr>
        <dsp:cNvPr id="0" name=""/>
        <dsp:cNvSpPr/>
      </dsp:nvSpPr>
      <dsp:spPr>
        <a:xfrm rot="6733404">
          <a:off x="3394407" y="3385805"/>
          <a:ext cx="440248" cy="25507"/>
        </a:xfrm>
        <a:custGeom>
          <a:avLst/>
          <a:gdLst/>
          <a:ahLst/>
          <a:cxnLst/>
          <a:rect l="0" t="0" r="0" b="0"/>
          <a:pathLst>
            <a:path>
              <a:moveTo>
                <a:pt x="0" y="12753"/>
              </a:moveTo>
              <a:lnTo>
                <a:pt x="440248"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603525" y="3387552"/>
        <a:ext cx="22012" cy="22012"/>
      </dsp:txXfrm>
    </dsp:sp>
    <dsp:sp modelId="{2CD15DC2-7ABE-4456-99EE-3791472B2905}">
      <dsp:nvSpPr>
        <dsp:cNvPr id="0" name=""/>
        <dsp:cNvSpPr/>
      </dsp:nvSpPr>
      <dsp:spPr>
        <a:xfrm>
          <a:off x="2898276" y="3587851"/>
          <a:ext cx="987191"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Step Parent Adoptions</a:t>
          </a:r>
        </a:p>
      </dsp:txBody>
      <dsp:txXfrm>
        <a:off x="3042847" y="3692027"/>
        <a:ext cx="698049" cy="503009"/>
      </dsp:txXfrm>
    </dsp:sp>
    <dsp:sp modelId="{EF801F52-3ECE-4947-B1E4-7C18C636790E}">
      <dsp:nvSpPr>
        <dsp:cNvPr id="0" name=""/>
        <dsp:cNvSpPr/>
      </dsp:nvSpPr>
      <dsp:spPr>
        <a:xfrm rot="9154056">
          <a:off x="3173521" y="2983694"/>
          <a:ext cx="256690" cy="25507"/>
        </a:xfrm>
        <a:custGeom>
          <a:avLst/>
          <a:gdLst/>
          <a:ahLst/>
          <a:cxnLst/>
          <a:rect l="0" t="0" r="0" b="0"/>
          <a:pathLst>
            <a:path>
              <a:moveTo>
                <a:pt x="0" y="12753"/>
              </a:moveTo>
              <a:lnTo>
                <a:pt x="256690"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295449" y="2990030"/>
        <a:ext cx="12834" cy="12834"/>
      </dsp:txXfrm>
    </dsp:sp>
    <dsp:sp modelId="{F8958488-A53F-4C43-BDA0-5FB7BE8D1A39}">
      <dsp:nvSpPr>
        <dsp:cNvPr id="0" name=""/>
        <dsp:cNvSpPr/>
      </dsp:nvSpPr>
      <dsp:spPr>
        <a:xfrm>
          <a:off x="2293851" y="2907786"/>
          <a:ext cx="987191" cy="711361"/>
        </a:xfrm>
        <a:prstGeom prst="ellipse">
          <a:avLst/>
        </a:prstGeom>
        <a:solidFill>
          <a:schemeClr val="accent1">
            <a:lumMod val="60000"/>
            <a:lumOff val="4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Access to Records</a:t>
          </a:r>
        </a:p>
      </dsp:txBody>
      <dsp:txXfrm>
        <a:off x="2438422" y="3011962"/>
        <a:ext cx="698049" cy="503009"/>
      </dsp:txXfrm>
    </dsp:sp>
    <dsp:sp modelId="{0512540E-E8FF-4F47-A145-EE390CE8CB59}">
      <dsp:nvSpPr>
        <dsp:cNvPr id="0" name=""/>
        <dsp:cNvSpPr/>
      </dsp:nvSpPr>
      <dsp:spPr>
        <a:xfrm rot="11478984">
          <a:off x="2995428" y="2524295"/>
          <a:ext cx="372478" cy="25507"/>
        </a:xfrm>
        <a:custGeom>
          <a:avLst/>
          <a:gdLst/>
          <a:ahLst/>
          <a:cxnLst/>
          <a:rect l="0" t="0" r="0" b="0"/>
          <a:pathLst>
            <a:path>
              <a:moveTo>
                <a:pt x="0" y="12753"/>
              </a:moveTo>
              <a:lnTo>
                <a:pt x="372478"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172355" y="2527737"/>
        <a:ext cx="18623" cy="18623"/>
      </dsp:txXfrm>
    </dsp:sp>
    <dsp:sp modelId="{812D8FDA-CA6C-4E77-AB80-0F8FCC389128}">
      <dsp:nvSpPr>
        <dsp:cNvPr id="0" name=""/>
        <dsp:cNvSpPr/>
      </dsp:nvSpPr>
      <dsp:spPr>
        <a:xfrm>
          <a:off x="2029856" y="2049648"/>
          <a:ext cx="987191"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Family Finding</a:t>
          </a:r>
        </a:p>
      </dsp:txBody>
      <dsp:txXfrm>
        <a:off x="2174427" y="2153824"/>
        <a:ext cx="698049" cy="503009"/>
      </dsp:txXfrm>
    </dsp:sp>
    <dsp:sp modelId="{3309F3E5-78D3-4482-95F7-0BF1B39E0023}">
      <dsp:nvSpPr>
        <dsp:cNvPr id="0" name=""/>
        <dsp:cNvSpPr/>
      </dsp:nvSpPr>
      <dsp:spPr>
        <a:xfrm rot="13488180">
          <a:off x="3059727" y="2091933"/>
          <a:ext cx="531861" cy="25507"/>
        </a:xfrm>
        <a:custGeom>
          <a:avLst/>
          <a:gdLst/>
          <a:ahLst/>
          <a:cxnLst/>
          <a:rect l="0" t="0" r="0" b="0"/>
          <a:pathLst>
            <a:path>
              <a:moveTo>
                <a:pt x="0" y="12753"/>
              </a:moveTo>
              <a:lnTo>
                <a:pt x="531861" y="12753"/>
              </a:lnTo>
            </a:path>
          </a:pathLst>
        </a:custGeom>
        <a:noFill/>
        <a:ln w="28575" cap="flat" cmpd="sng" algn="ctr">
          <a:solidFill>
            <a:schemeClr val="accent1">
              <a:lumMod val="75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312362" y="2091390"/>
        <a:ext cx="26593" cy="26593"/>
      </dsp:txXfrm>
    </dsp:sp>
    <dsp:sp modelId="{586D5A4F-99AB-4771-B0B4-3BA038A61CD9}">
      <dsp:nvSpPr>
        <dsp:cNvPr id="0" name=""/>
        <dsp:cNvSpPr/>
      </dsp:nvSpPr>
      <dsp:spPr>
        <a:xfrm>
          <a:off x="2353503" y="1273726"/>
          <a:ext cx="987191" cy="711361"/>
        </a:xfrm>
        <a:prstGeom prst="ellipse">
          <a:avLst/>
        </a:prstGeom>
        <a:solidFill>
          <a:schemeClr val="accent1">
            <a:lumMod val="60000"/>
            <a:lumOff val="40000"/>
          </a:schemeClr>
        </a:solidFill>
        <a:ln w="381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FontTx/>
            <a:buNone/>
          </a:pPr>
          <a:r>
            <a:rPr lang="en-GB" sz="900" b="1" kern="1200">
              <a:solidFill>
                <a:schemeClr val="tx1"/>
              </a:solidFill>
            </a:rPr>
            <a:t>Learning Spaces</a:t>
          </a:r>
        </a:p>
      </dsp:txBody>
      <dsp:txXfrm>
        <a:off x="2498074" y="1377902"/>
        <a:ext cx="698049" cy="50300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9737D6-21EB-4B11-9230-6C18F8150FED}" type="datetimeFigureOut">
              <a:rPr lang="en-GB" smtClean="0"/>
              <a:t>09/07/2024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04B736-825F-4996-9484-1CE5B4B92E89}" type="slidenum">
              <a:rPr lang="en-GB" smtClean="0"/>
              <a:t>‹#›</a:t>
            </a:fld>
            <a:endParaRPr lang="en-GB"/>
          </a:p>
        </p:txBody>
      </p:sp>
    </p:spTree>
    <p:extLst>
      <p:ext uri="{BB962C8B-B14F-4D97-AF65-F5344CB8AC3E}">
        <p14:creationId xmlns:p14="http://schemas.microsoft.com/office/powerpoint/2010/main" val="3364101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0C1FFCF-A3E1-4AF2-978E-65E5DCB9A318}" type="slidenum">
              <a:rPr lang="en-GB" smtClean="0"/>
              <a:t>4</a:t>
            </a:fld>
            <a:endParaRPr lang="en-GB"/>
          </a:p>
        </p:txBody>
      </p:sp>
    </p:spTree>
    <p:extLst>
      <p:ext uri="{BB962C8B-B14F-4D97-AF65-F5344CB8AC3E}">
        <p14:creationId xmlns:p14="http://schemas.microsoft.com/office/powerpoint/2010/main" val="3304843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0C1FFCF-A3E1-4AF2-978E-65E5DCB9A318}" type="slidenum">
              <a:rPr lang="en-GB" smtClean="0"/>
              <a:t>5</a:t>
            </a:fld>
            <a:endParaRPr lang="en-GB"/>
          </a:p>
        </p:txBody>
      </p:sp>
    </p:spTree>
    <p:extLst>
      <p:ext uri="{BB962C8B-B14F-4D97-AF65-F5344CB8AC3E}">
        <p14:creationId xmlns:p14="http://schemas.microsoft.com/office/powerpoint/2010/main" val="1719322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0C1FFCF-A3E1-4AF2-978E-65E5DCB9A318}" type="slidenum">
              <a:rPr lang="en-GB" smtClean="0"/>
              <a:t>6</a:t>
            </a:fld>
            <a:endParaRPr lang="en-GB"/>
          </a:p>
        </p:txBody>
      </p:sp>
    </p:spTree>
    <p:extLst>
      <p:ext uri="{BB962C8B-B14F-4D97-AF65-F5344CB8AC3E}">
        <p14:creationId xmlns:p14="http://schemas.microsoft.com/office/powerpoint/2010/main" val="1510153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EE7DE-D737-433F-A5EA-A441CD6178A0}"/>
              </a:ext>
            </a:extLst>
          </p:cNvPr>
          <p:cNvSpPr>
            <a:spLocks noGrp="1"/>
          </p:cNvSpPr>
          <p:nvPr>
            <p:ph type="title"/>
          </p:nvPr>
        </p:nvSpPr>
        <p:spPr>
          <a:xfrm>
            <a:off x="1396314" y="1692876"/>
            <a:ext cx="9181070" cy="3496962"/>
          </a:xfrm>
        </p:spPr>
        <p:txBody>
          <a:bodyPr>
            <a:normAutofit/>
          </a:bodyPr>
          <a:lstStyle>
            <a:lvl1pPr>
              <a:defRPr sz="4000">
                <a:latin typeface="HelveticaNeueLT Std"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3865570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5D1032C3-94E2-44FC-BF16-57B61176008B}"/>
              </a:ext>
            </a:extLst>
          </p:cNvPr>
          <p:cNvSpPr>
            <a:spLocks noGrp="1"/>
          </p:cNvSpPr>
          <p:nvPr>
            <p:ph type="title"/>
          </p:nvPr>
        </p:nvSpPr>
        <p:spPr>
          <a:xfrm>
            <a:off x="1383957" y="1606378"/>
            <a:ext cx="9094574" cy="1266354"/>
          </a:xfrm>
          <a:prstGeom prst="rect">
            <a:avLst/>
          </a:prstGeom>
        </p:spPr>
        <p:txBody>
          <a:bodyPr vert="horz" lIns="91440" tIns="45720" rIns="91440" bIns="45720" rtlCol="0" anchor="ctr">
            <a:normAutofit/>
          </a:bodyPr>
          <a:lstStyle/>
          <a:p>
            <a:r>
              <a:rPr lang="en-GB"/>
              <a:t>Click to edit Master title style</a:t>
            </a:r>
          </a:p>
        </p:txBody>
      </p:sp>
      <p:sp>
        <p:nvSpPr>
          <p:cNvPr id="8" name="Text Placeholder 2">
            <a:extLst>
              <a:ext uri="{FF2B5EF4-FFF2-40B4-BE49-F238E27FC236}">
                <a16:creationId xmlns:a16="http://schemas.microsoft.com/office/drawing/2014/main" id="{E85A6C19-B225-45B7-BB85-3BEE4B2ACEAC}"/>
              </a:ext>
            </a:extLst>
          </p:cNvPr>
          <p:cNvSpPr>
            <a:spLocks noGrp="1"/>
          </p:cNvSpPr>
          <p:nvPr>
            <p:ph idx="1"/>
          </p:nvPr>
        </p:nvSpPr>
        <p:spPr>
          <a:xfrm>
            <a:off x="1383956" y="3052118"/>
            <a:ext cx="8266671" cy="330423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5036302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852A2D-6217-4B0D-AACF-AFAB93EDAC79}"/>
              </a:ext>
            </a:extLst>
          </p:cNvPr>
          <p:cNvSpPr>
            <a:spLocks noGrp="1"/>
          </p:cNvSpPr>
          <p:nvPr>
            <p:ph type="title"/>
          </p:nvPr>
        </p:nvSpPr>
        <p:spPr>
          <a:xfrm>
            <a:off x="1383957" y="1606378"/>
            <a:ext cx="9094574" cy="1266354"/>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FBDF866F-3B6B-4697-91A5-2547611CFA4F}"/>
              </a:ext>
            </a:extLst>
          </p:cNvPr>
          <p:cNvSpPr>
            <a:spLocks noGrp="1"/>
          </p:cNvSpPr>
          <p:nvPr>
            <p:ph type="body" idx="1"/>
          </p:nvPr>
        </p:nvSpPr>
        <p:spPr>
          <a:xfrm>
            <a:off x="1383956" y="3052118"/>
            <a:ext cx="8266671" cy="330423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MSIPCMContentMarking" descr="{&quot;HashCode&quot;:-1399272816,&quot;Placement&quot;:&quot;Footer&quot;,&quot;Top&quot;:519.343,&quot;Left&quot;:451.105438,&quot;SlideWidth&quot;:960,&quot;SlideHeight&quot;:540}">
            <a:extLst>
              <a:ext uri="{FF2B5EF4-FFF2-40B4-BE49-F238E27FC236}">
                <a16:creationId xmlns:a16="http://schemas.microsoft.com/office/drawing/2014/main" id="{B015E90A-8F10-4003-B5BB-6EB0D592D184}"/>
              </a:ext>
            </a:extLst>
          </p:cNvPr>
          <p:cNvSpPr txBox="1"/>
          <p:nvPr userDrawn="1"/>
        </p:nvSpPr>
        <p:spPr>
          <a:xfrm>
            <a:off x="5729039" y="6595656"/>
            <a:ext cx="733923" cy="262344"/>
          </a:xfrm>
          <a:prstGeom prst="rect">
            <a:avLst/>
          </a:prstGeom>
          <a:noFill/>
        </p:spPr>
        <p:txBody>
          <a:bodyPr vert="horz" wrap="square" lIns="0" tIns="0" rIns="0" bIns="0" rtlCol="0" anchor="ctr" anchorCtr="1">
            <a:spAutoFit/>
          </a:bodyPr>
          <a:lstStyle/>
          <a:p>
            <a:pPr algn="ctr">
              <a:spcBef>
                <a:spcPts val="0"/>
              </a:spcBef>
              <a:spcAft>
                <a:spcPts val="0"/>
              </a:spcAft>
            </a:pPr>
            <a:r>
              <a:rPr lang="en-GB" sz="1000">
                <a:solidFill>
                  <a:srgbClr val="FF0000"/>
                </a:solidFill>
                <a:latin typeface="Calibri" panose="020F0502020204030204" pitchFamily="34" charset="0"/>
              </a:rPr>
              <a:t>OFFICIAL</a:t>
            </a:r>
          </a:p>
        </p:txBody>
      </p:sp>
    </p:spTree>
    <p:extLst>
      <p:ext uri="{BB962C8B-B14F-4D97-AF65-F5344CB8AC3E}">
        <p14:creationId xmlns:p14="http://schemas.microsoft.com/office/powerpoint/2010/main" val="3606209893"/>
      </p:ext>
    </p:extLst>
  </p:cSld>
  <p:clrMap bg1="lt1" tx1="dk1" bg2="lt2" tx2="dk2" accent1="accent1" accent2="accent2" accent3="accent3" accent4="accent4" accent5="accent5" accent6="accent6" hlink="hlink" folHlink="folHlink"/>
  <p:sldLayoutIdLst>
    <p:sldLayoutId id="2147483654"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NeueLT Std"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NeueLT Std"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NeueLT Std"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18" Type="http://schemas.openxmlformats.org/officeDocument/2006/relationships/image" Target="../media/image18.pn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image" Target="../media/image2.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image" Target="../media/image15.svg"/><Relationship Id="rId10" Type="http://schemas.openxmlformats.org/officeDocument/2006/relationships/image" Target="../media/image10.png"/><Relationship Id="rId19" Type="http://schemas.openxmlformats.org/officeDocument/2006/relationships/image" Target="../media/image19.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1.svg"/><Relationship Id="rId26" Type="http://schemas.openxmlformats.org/officeDocument/2006/relationships/image" Target="../media/image39.svg"/><Relationship Id="rId3" Type="http://schemas.openxmlformats.org/officeDocument/2006/relationships/image" Target="../media/image4.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notesSlide" Target="../notesSlides/notesSlide1.xml"/><Relationship Id="rId16" Type="http://schemas.openxmlformats.org/officeDocument/2006/relationships/image" Target="../media/image29.svg"/><Relationship Id="rId20" Type="http://schemas.openxmlformats.org/officeDocument/2006/relationships/image" Target="../media/image33.svg"/><Relationship Id="rId1" Type="http://schemas.openxmlformats.org/officeDocument/2006/relationships/slideLayout" Target="../slideLayouts/slideLayout2.xml"/><Relationship Id="rId6" Type="http://schemas.openxmlformats.org/officeDocument/2006/relationships/image" Target="../media/image7.svg"/><Relationship Id="rId11" Type="http://schemas.openxmlformats.org/officeDocument/2006/relationships/image" Target="../media/image24.png"/><Relationship Id="rId24" Type="http://schemas.openxmlformats.org/officeDocument/2006/relationships/image" Target="../media/image37.svg"/><Relationship Id="rId5" Type="http://schemas.openxmlformats.org/officeDocument/2006/relationships/image" Target="../media/image6.png"/><Relationship Id="rId15" Type="http://schemas.openxmlformats.org/officeDocument/2006/relationships/image" Target="../media/image28.png"/><Relationship Id="rId23" Type="http://schemas.openxmlformats.org/officeDocument/2006/relationships/image" Target="../media/image36.png"/><Relationship Id="rId10" Type="http://schemas.openxmlformats.org/officeDocument/2006/relationships/image" Target="../media/image23.svg"/><Relationship Id="rId19" Type="http://schemas.openxmlformats.org/officeDocument/2006/relationships/image" Target="../media/image32.png"/><Relationship Id="rId4" Type="http://schemas.openxmlformats.org/officeDocument/2006/relationships/image" Target="../media/image5.svg"/><Relationship Id="rId9" Type="http://schemas.openxmlformats.org/officeDocument/2006/relationships/image" Target="../media/image22.png"/><Relationship Id="rId14" Type="http://schemas.openxmlformats.org/officeDocument/2006/relationships/image" Target="../media/image27.svg"/><Relationship Id="rId22" Type="http://schemas.openxmlformats.org/officeDocument/2006/relationships/image" Target="../media/image35.svg"/></Relationships>
</file>

<file path=ppt/slides/_rels/slide5.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19.svg"/><Relationship Id="rId18" Type="http://schemas.openxmlformats.org/officeDocument/2006/relationships/image" Target="../media/image44.png"/><Relationship Id="rId3" Type="http://schemas.openxmlformats.org/officeDocument/2006/relationships/diagramData" Target="../diagrams/data1.xml"/><Relationship Id="rId21" Type="http://schemas.openxmlformats.org/officeDocument/2006/relationships/image" Target="../media/image3.svg"/><Relationship Id="rId7" Type="http://schemas.microsoft.com/office/2007/relationships/diagramDrawing" Target="../diagrams/drawing1.xml"/><Relationship Id="rId12" Type="http://schemas.openxmlformats.org/officeDocument/2006/relationships/image" Target="../media/image18.png"/><Relationship Id="rId17" Type="http://schemas.openxmlformats.org/officeDocument/2006/relationships/image" Target="../media/image17.sv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39.svg"/><Relationship Id="rId5" Type="http://schemas.openxmlformats.org/officeDocument/2006/relationships/diagramQuickStyle" Target="../diagrams/quickStyle1.xml"/><Relationship Id="rId15" Type="http://schemas.openxmlformats.org/officeDocument/2006/relationships/image" Target="../media/image43.svg"/><Relationship Id="rId23" Type="http://schemas.openxmlformats.org/officeDocument/2006/relationships/image" Target="../media/image47.svg"/><Relationship Id="rId10" Type="http://schemas.openxmlformats.org/officeDocument/2006/relationships/image" Target="../media/image38.png"/><Relationship Id="rId19" Type="http://schemas.openxmlformats.org/officeDocument/2006/relationships/image" Target="../media/image45.svg"/><Relationship Id="rId4" Type="http://schemas.openxmlformats.org/officeDocument/2006/relationships/diagramLayout" Target="../diagrams/layout1.xml"/><Relationship Id="rId9" Type="http://schemas.openxmlformats.org/officeDocument/2006/relationships/image" Target="../media/image41.svg"/><Relationship Id="rId14" Type="http://schemas.openxmlformats.org/officeDocument/2006/relationships/image" Target="../media/image42.png"/><Relationship Id="rId22" Type="http://schemas.openxmlformats.org/officeDocument/2006/relationships/image" Target="../media/image46.png"/></Relationships>
</file>

<file path=ppt/slides/_rels/slide6.xml.rels><?xml version="1.0" encoding="UTF-8" standalone="yes"?>
<Relationships xmlns="http://schemas.openxmlformats.org/package/2006/relationships"><Relationship Id="rId8" Type="http://schemas.openxmlformats.org/officeDocument/2006/relationships/image" Target="../media/image51.svg"/><Relationship Id="rId13" Type="http://schemas.openxmlformats.org/officeDocument/2006/relationships/image" Target="../media/image2.png"/><Relationship Id="rId18" Type="http://schemas.openxmlformats.org/officeDocument/2006/relationships/image" Target="../media/image55.svg"/><Relationship Id="rId3" Type="http://schemas.openxmlformats.org/officeDocument/2006/relationships/image" Target="../media/image48.png"/><Relationship Id="rId7" Type="http://schemas.openxmlformats.org/officeDocument/2006/relationships/image" Target="../media/image50.png"/><Relationship Id="rId12" Type="http://schemas.openxmlformats.org/officeDocument/2006/relationships/image" Target="../media/image53.svg"/><Relationship Id="rId17" Type="http://schemas.openxmlformats.org/officeDocument/2006/relationships/image" Target="../media/image54.png"/><Relationship Id="rId2" Type="http://schemas.openxmlformats.org/officeDocument/2006/relationships/notesSlide" Target="../notesSlides/notesSlide3.xml"/><Relationship Id="rId16" Type="http://schemas.openxmlformats.org/officeDocument/2006/relationships/image" Target="../media/image5.svg"/><Relationship Id="rId20" Type="http://schemas.openxmlformats.org/officeDocument/2006/relationships/image" Target="../media/image57.svg"/><Relationship Id="rId1" Type="http://schemas.openxmlformats.org/officeDocument/2006/relationships/slideLayout" Target="../slideLayouts/slideLayout2.xml"/><Relationship Id="rId6" Type="http://schemas.openxmlformats.org/officeDocument/2006/relationships/image" Target="../media/image39.svg"/><Relationship Id="rId11" Type="http://schemas.openxmlformats.org/officeDocument/2006/relationships/image" Target="../media/image52.png"/><Relationship Id="rId5" Type="http://schemas.openxmlformats.org/officeDocument/2006/relationships/image" Target="../media/image38.png"/><Relationship Id="rId15" Type="http://schemas.openxmlformats.org/officeDocument/2006/relationships/image" Target="../media/image4.png"/><Relationship Id="rId10" Type="http://schemas.openxmlformats.org/officeDocument/2006/relationships/image" Target="../media/image45.svg"/><Relationship Id="rId19" Type="http://schemas.openxmlformats.org/officeDocument/2006/relationships/image" Target="../media/image56.png"/><Relationship Id="rId4" Type="http://schemas.openxmlformats.org/officeDocument/2006/relationships/image" Target="../media/image49.svg"/><Relationship Id="rId9" Type="http://schemas.openxmlformats.org/officeDocument/2006/relationships/image" Target="../media/image44.png"/><Relationship Id="rId14" Type="http://schemas.openxmlformats.org/officeDocument/2006/relationships/image" Target="../media/image3.svg"/></Relationships>
</file>

<file path=ppt/slides/_rels/slide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DED70-36AA-4798-8422-5B0680E8D689}"/>
              </a:ext>
            </a:extLst>
          </p:cNvPr>
          <p:cNvSpPr>
            <a:spLocks noGrp="1"/>
          </p:cNvSpPr>
          <p:nvPr>
            <p:ph type="ctrTitle"/>
          </p:nvPr>
        </p:nvSpPr>
        <p:spPr>
          <a:xfrm>
            <a:off x="1346886" y="1692875"/>
            <a:ext cx="9321114" cy="1817087"/>
          </a:xfrm>
        </p:spPr>
        <p:txBody>
          <a:bodyPr/>
          <a:lstStyle/>
          <a:p>
            <a:r>
              <a:rPr lang="en-GB"/>
              <a:t>Children and Young People's Service</a:t>
            </a:r>
          </a:p>
        </p:txBody>
      </p:sp>
      <p:sp>
        <p:nvSpPr>
          <p:cNvPr id="3" name="Subtitle 2">
            <a:extLst>
              <a:ext uri="{FF2B5EF4-FFF2-40B4-BE49-F238E27FC236}">
                <a16:creationId xmlns:a16="http://schemas.microsoft.com/office/drawing/2014/main" id="{B0C208A1-52A4-43C7-A605-46116E53E823}"/>
              </a:ext>
            </a:extLst>
          </p:cNvPr>
          <p:cNvSpPr>
            <a:spLocks noGrp="1"/>
          </p:cNvSpPr>
          <p:nvPr>
            <p:ph type="subTitle" idx="4294967295"/>
          </p:nvPr>
        </p:nvSpPr>
        <p:spPr>
          <a:xfrm>
            <a:off x="1380226" y="3501396"/>
            <a:ext cx="9144000" cy="1655762"/>
          </a:xfrm>
        </p:spPr>
        <p:txBody>
          <a:bodyPr vert="horz" lIns="91440" tIns="45720" rIns="91440" bIns="45720" rtlCol="0" anchor="t">
            <a:normAutofit/>
          </a:bodyPr>
          <a:lstStyle/>
          <a:p>
            <a:pPr marL="0" indent="0">
              <a:buNone/>
            </a:pPr>
            <a:r>
              <a:rPr lang="en-GB" dirty="0">
                <a:latin typeface="Arial Nova"/>
              </a:rPr>
              <a:t>Workshops held with different teams - May to July 2023</a:t>
            </a:r>
          </a:p>
        </p:txBody>
      </p:sp>
    </p:spTree>
    <p:extLst>
      <p:ext uri="{BB962C8B-B14F-4D97-AF65-F5344CB8AC3E}">
        <p14:creationId xmlns:p14="http://schemas.microsoft.com/office/powerpoint/2010/main" val="3200566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170A48-A452-4218-8744-46AB443C6ECB}"/>
              </a:ext>
            </a:extLst>
          </p:cNvPr>
          <p:cNvSpPr txBox="1">
            <a:spLocks/>
          </p:cNvSpPr>
          <p:nvPr/>
        </p:nvSpPr>
        <p:spPr>
          <a:xfrm>
            <a:off x="4317507" y="0"/>
            <a:ext cx="7874493"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Find Professionals Details</a:t>
            </a:r>
          </a:p>
        </p:txBody>
      </p:sp>
      <p:sp>
        <p:nvSpPr>
          <p:cNvPr id="5" name="Title 1">
            <a:extLst>
              <a:ext uri="{FF2B5EF4-FFF2-40B4-BE49-F238E27FC236}">
                <a16:creationId xmlns:a16="http://schemas.microsoft.com/office/drawing/2014/main" id="{E9FDBEA7-B9FF-4A61-8CA8-BC62DE1A5A4B}"/>
              </a:ext>
            </a:extLst>
          </p:cNvPr>
          <p:cNvSpPr txBox="1">
            <a:spLocks/>
          </p:cNvSpPr>
          <p:nvPr/>
        </p:nvSpPr>
        <p:spPr>
          <a:xfrm>
            <a:off x="8034290" y="573640"/>
            <a:ext cx="3924829"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3 minutes 36 seconds</a:t>
            </a:r>
          </a:p>
        </p:txBody>
      </p:sp>
      <p:pic>
        <p:nvPicPr>
          <p:cNvPr id="6" name="Picture 5" descr="A diagram of a computer network&#10;&#10;Description automatically generated with low confidence">
            <a:extLst>
              <a:ext uri="{FF2B5EF4-FFF2-40B4-BE49-F238E27FC236}">
                <a16:creationId xmlns:a16="http://schemas.microsoft.com/office/drawing/2014/main" id="{FC933C52-0591-434D-8CE6-0589A53279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830" y="2051070"/>
            <a:ext cx="11959119" cy="3277951"/>
          </a:xfrm>
          <a:prstGeom prst="rect">
            <a:avLst/>
          </a:prstGeom>
        </p:spPr>
      </p:pic>
    </p:spTree>
    <p:extLst>
      <p:ext uri="{BB962C8B-B14F-4D97-AF65-F5344CB8AC3E}">
        <p14:creationId xmlns:p14="http://schemas.microsoft.com/office/powerpoint/2010/main" val="1264359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170A48-A452-4218-8744-46AB443C6ECB}"/>
              </a:ext>
            </a:extLst>
          </p:cNvPr>
          <p:cNvSpPr txBox="1">
            <a:spLocks/>
          </p:cNvSpPr>
          <p:nvPr/>
        </p:nvSpPr>
        <p:spPr>
          <a:xfrm>
            <a:off x="5211191" y="0"/>
            <a:ext cx="6980809"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English Qualification</a:t>
            </a:r>
          </a:p>
        </p:txBody>
      </p:sp>
      <p:sp>
        <p:nvSpPr>
          <p:cNvPr id="5" name="Title 1">
            <a:extLst>
              <a:ext uri="{FF2B5EF4-FFF2-40B4-BE49-F238E27FC236}">
                <a16:creationId xmlns:a16="http://schemas.microsoft.com/office/drawing/2014/main" id="{E9FDBEA7-B9FF-4A61-8CA8-BC62DE1A5A4B}"/>
              </a:ext>
            </a:extLst>
          </p:cNvPr>
          <p:cNvSpPr txBox="1">
            <a:spLocks/>
          </p:cNvSpPr>
          <p:nvPr/>
        </p:nvSpPr>
        <p:spPr>
          <a:xfrm>
            <a:off x="9831976" y="573640"/>
            <a:ext cx="2127143"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3 Minutes</a:t>
            </a:r>
          </a:p>
        </p:txBody>
      </p:sp>
      <p:pic>
        <p:nvPicPr>
          <p:cNvPr id="3" name="Picture 2" descr="A diagram of a computer network&#10;&#10;Description automatically generated">
            <a:extLst>
              <a:ext uri="{FF2B5EF4-FFF2-40B4-BE49-F238E27FC236}">
                <a16:creationId xmlns:a16="http://schemas.microsoft.com/office/drawing/2014/main" id="{5895C71B-ED32-41D3-A463-2ED8DEE7F7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565" y="1958017"/>
            <a:ext cx="11620870" cy="3227241"/>
          </a:xfrm>
          <a:prstGeom prst="rect">
            <a:avLst/>
          </a:prstGeom>
        </p:spPr>
      </p:pic>
    </p:spTree>
    <p:extLst>
      <p:ext uri="{BB962C8B-B14F-4D97-AF65-F5344CB8AC3E}">
        <p14:creationId xmlns:p14="http://schemas.microsoft.com/office/powerpoint/2010/main" val="3537537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BEE80D-4554-4DA0-9B95-890295F1AB1B}"/>
              </a:ext>
            </a:extLst>
          </p:cNvPr>
          <p:cNvSpPr txBox="1">
            <a:spLocks/>
          </p:cNvSpPr>
          <p:nvPr/>
        </p:nvSpPr>
        <p:spPr>
          <a:xfrm>
            <a:off x="4157133" y="0"/>
            <a:ext cx="8034867"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chemeClr val="tx2"/>
                </a:solidFill>
                <a:latin typeface="Arial" panose="020B0604020202020204" pitchFamily="34" charset="0"/>
                <a:cs typeface="Arial" panose="020B0604020202020204" pitchFamily="34" charset="0"/>
              </a:rPr>
              <a:t>Time to Find Number of Social Workers</a:t>
            </a:r>
          </a:p>
        </p:txBody>
      </p:sp>
      <p:sp>
        <p:nvSpPr>
          <p:cNvPr id="5" name="Title 1">
            <a:extLst>
              <a:ext uri="{FF2B5EF4-FFF2-40B4-BE49-F238E27FC236}">
                <a16:creationId xmlns:a16="http://schemas.microsoft.com/office/drawing/2014/main" id="{A374E0A5-DF4F-4D3C-9CD7-E7BBF958B80B}"/>
              </a:ext>
            </a:extLst>
          </p:cNvPr>
          <p:cNvSpPr txBox="1">
            <a:spLocks/>
          </p:cNvSpPr>
          <p:nvPr/>
        </p:nvSpPr>
        <p:spPr>
          <a:xfrm>
            <a:off x="9831976" y="573640"/>
            <a:ext cx="2127143"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70 seconds</a:t>
            </a:r>
          </a:p>
        </p:txBody>
      </p:sp>
      <p:pic>
        <p:nvPicPr>
          <p:cNvPr id="3" name="Picture 2" descr="A picture containing font, line, diagram, text&#10;&#10;Description automatically generated">
            <a:extLst>
              <a:ext uri="{FF2B5EF4-FFF2-40B4-BE49-F238E27FC236}">
                <a16:creationId xmlns:a16="http://schemas.microsoft.com/office/drawing/2014/main" id="{9316BC00-887F-4829-9089-239A4CE75C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13000"/>
            <a:ext cx="12192000" cy="2032000"/>
          </a:xfrm>
          <a:prstGeom prst="rect">
            <a:avLst/>
          </a:prstGeom>
        </p:spPr>
      </p:pic>
      <p:cxnSp>
        <p:nvCxnSpPr>
          <p:cNvPr id="7" name="Straight Arrow Connector 6">
            <a:extLst>
              <a:ext uri="{FF2B5EF4-FFF2-40B4-BE49-F238E27FC236}">
                <a16:creationId xmlns:a16="http://schemas.microsoft.com/office/drawing/2014/main" id="{B0B9D27D-76F4-4A85-942B-37436C4FE057}"/>
              </a:ext>
            </a:extLst>
          </p:cNvPr>
          <p:cNvCxnSpPr/>
          <p:nvPr/>
        </p:nvCxnSpPr>
        <p:spPr>
          <a:xfrm>
            <a:off x="2466975" y="2422525"/>
            <a:ext cx="5162550" cy="0"/>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DC69FC60-E285-4F3A-B2B1-BFE0C1F42213}"/>
              </a:ext>
            </a:extLst>
          </p:cNvPr>
          <p:cNvSpPr txBox="1"/>
          <p:nvPr/>
        </p:nvSpPr>
        <p:spPr>
          <a:xfrm>
            <a:off x="4462462" y="2268636"/>
            <a:ext cx="1171575" cy="307777"/>
          </a:xfrm>
          <a:prstGeom prst="rect">
            <a:avLst/>
          </a:prstGeom>
          <a:solidFill>
            <a:schemeClr val="bg1"/>
          </a:solidFill>
        </p:spPr>
        <p:txBody>
          <a:bodyPr wrap="square" rtlCol="0">
            <a:spAutoFit/>
          </a:bodyPr>
          <a:lstStyle/>
          <a:p>
            <a:pPr algn="ctr"/>
            <a:r>
              <a:rPr lang="en-GB" sz="1400" b="1"/>
              <a:t>40 Seconds</a:t>
            </a:r>
          </a:p>
        </p:txBody>
      </p:sp>
      <p:sp>
        <p:nvSpPr>
          <p:cNvPr id="10" name="TextBox 9">
            <a:extLst>
              <a:ext uri="{FF2B5EF4-FFF2-40B4-BE49-F238E27FC236}">
                <a16:creationId xmlns:a16="http://schemas.microsoft.com/office/drawing/2014/main" id="{3C0B06EB-255A-415E-BBD0-8AE247EAD3AB}"/>
              </a:ext>
            </a:extLst>
          </p:cNvPr>
          <p:cNvSpPr txBox="1"/>
          <p:nvPr/>
        </p:nvSpPr>
        <p:spPr>
          <a:xfrm>
            <a:off x="8660401" y="2268636"/>
            <a:ext cx="1171575" cy="307777"/>
          </a:xfrm>
          <a:prstGeom prst="rect">
            <a:avLst/>
          </a:prstGeom>
          <a:solidFill>
            <a:schemeClr val="bg1"/>
          </a:solidFill>
        </p:spPr>
        <p:txBody>
          <a:bodyPr wrap="square" rtlCol="0">
            <a:spAutoFit/>
          </a:bodyPr>
          <a:lstStyle/>
          <a:p>
            <a:pPr algn="ctr"/>
            <a:r>
              <a:rPr lang="en-GB" sz="1400" b="1"/>
              <a:t>30 Seconds</a:t>
            </a:r>
          </a:p>
        </p:txBody>
      </p:sp>
    </p:spTree>
    <p:extLst>
      <p:ext uri="{BB962C8B-B14F-4D97-AF65-F5344CB8AC3E}">
        <p14:creationId xmlns:p14="http://schemas.microsoft.com/office/powerpoint/2010/main" val="2707985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170A48-A452-4218-8744-46AB443C6ECB}"/>
              </a:ext>
            </a:extLst>
          </p:cNvPr>
          <p:cNvSpPr txBox="1">
            <a:spLocks/>
          </p:cNvSpPr>
          <p:nvPr/>
        </p:nvSpPr>
        <p:spPr>
          <a:xfrm>
            <a:off x="4162425" y="0"/>
            <a:ext cx="8029575"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Find Number of Placements</a:t>
            </a:r>
          </a:p>
        </p:txBody>
      </p:sp>
      <p:sp>
        <p:nvSpPr>
          <p:cNvPr id="5" name="Title 1">
            <a:extLst>
              <a:ext uri="{FF2B5EF4-FFF2-40B4-BE49-F238E27FC236}">
                <a16:creationId xmlns:a16="http://schemas.microsoft.com/office/drawing/2014/main" id="{E9FDBEA7-B9FF-4A61-8CA8-BC62DE1A5A4B}"/>
              </a:ext>
            </a:extLst>
          </p:cNvPr>
          <p:cNvSpPr txBox="1">
            <a:spLocks/>
          </p:cNvSpPr>
          <p:nvPr/>
        </p:nvSpPr>
        <p:spPr>
          <a:xfrm>
            <a:off x="9831976" y="573640"/>
            <a:ext cx="2127143"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92 seconds</a:t>
            </a:r>
          </a:p>
        </p:txBody>
      </p:sp>
      <p:pic>
        <p:nvPicPr>
          <p:cNvPr id="7" name="Picture 6" descr="A picture containing font, text, line, diagram&#10;&#10;Description automatically generated">
            <a:extLst>
              <a:ext uri="{FF2B5EF4-FFF2-40B4-BE49-F238E27FC236}">
                <a16:creationId xmlns:a16="http://schemas.microsoft.com/office/drawing/2014/main" id="{FCB6594C-19E2-45A6-8267-E7AAC802F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13000"/>
            <a:ext cx="12192000" cy="2032000"/>
          </a:xfrm>
          <a:prstGeom prst="rect">
            <a:avLst/>
          </a:prstGeom>
        </p:spPr>
      </p:pic>
    </p:spTree>
    <p:extLst>
      <p:ext uri="{BB962C8B-B14F-4D97-AF65-F5344CB8AC3E}">
        <p14:creationId xmlns:p14="http://schemas.microsoft.com/office/powerpoint/2010/main" val="1448459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170A48-A452-4218-8744-46AB443C6ECB}"/>
              </a:ext>
            </a:extLst>
          </p:cNvPr>
          <p:cNvSpPr txBox="1">
            <a:spLocks/>
          </p:cNvSpPr>
          <p:nvPr/>
        </p:nvSpPr>
        <p:spPr>
          <a:xfrm>
            <a:off x="3657601" y="0"/>
            <a:ext cx="8534400"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Find Birth Parent Contact Info</a:t>
            </a:r>
          </a:p>
        </p:txBody>
      </p:sp>
      <p:sp>
        <p:nvSpPr>
          <p:cNvPr id="5" name="Title 1">
            <a:extLst>
              <a:ext uri="{FF2B5EF4-FFF2-40B4-BE49-F238E27FC236}">
                <a16:creationId xmlns:a16="http://schemas.microsoft.com/office/drawing/2014/main" id="{E9FDBEA7-B9FF-4A61-8CA8-BC62DE1A5A4B}"/>
              </a:ext>
            </a:extLst>
          </p:cNvPr>
          <p:cNvSpPr txBox="1">
            <a:spLocks/>
          </p:cNvSpPr>
          <p:nvPr/>
        </p:nvSpPr>
        <p:spPr>
          <a:xfrm>
            <a:off x="9831976" y="573640"/>
            <a:ext cx="2127143"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55 seconds</a:t>
            </a:r>
          </a:p>
        </p:txBody>
      </p:sp>
      <p:pic>
        <p:nvPicPr>
          <p:cNvPr id="8" name="Picture 7" descr="A picture containing text, diagram, line, font&#10;&#10;Description automatically generated">
            <a:extLst>
              <a:ext uri="{FF2B5EF4-FFF2-40B4-BE49-F238E27FC236}">
                <a16:creationId xmlns:a16="http://schemas.microsoft.com/office/drawing/2014/main" id="{DED928CB-F080-4539-840C-DDE3CDC92C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350" y="1816321"/>
            <a:ext cx="10829299" cy="3781660"/>
          </a:xfrm>
          <a:prstGeom prst="rect">
            <a:avLst/>
          </a:prstGeom>
        </p:spPr>
      </p:pic>
    </p:spTree>
    <p:extLst>
      <p:ext uri="{BB962C8B-B14F-4D97-AF65-F5344CB8AC3E}">
        <p14:creationId xmlns:p14="http://schemas.microsoft.com/office/powerpoint/2010/main" val="3905360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A6A8045-DCFA-4021-86A1-D65F8989ECC4}"/>
              </a:ext>
            </a:extLst>
          </p:cNvPr>
          <p:cNvSpPr txBox="1">
            <a:spLocks/>
          </p:cNvSpPr>
          <p:nvPr/>
        </p:nvSpPr>
        <p:spPr>
          <a:xfrm>
            <a:off x="3346882" y="120879"/>
            <a:ext cx="9031550" cy="9055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Summary of Social Worker Involvement </a:t>
            </a:r>
          </a:p>
        </p:txBody>
      </p:sp>
      <p:sp>
        <p:nvSpPr>
          <p:cNvPr id="5" name="Title 1">
            <a:extLst>
              <a:ext uri="{FF2B5EF4-FFF2-40B4-BE49-F238E27FC236}">
                <a16:creationId xmlns:a16="http://schemas.microsoft.com/office/drawing/2014/main" id="{7823ED04-4CCF-4B41-B158-D991BBAA0CCE}"/>
              </a:ext>
            </a:extLst>
          </p:cNvPr>
          <p:cNvSpPr txBox="1">
            <a:spLocks/>
          </p:cNvSpPr>
          <p:nvPr/>
        </p:nvSpPr>
        <p:spPr>
          <a:xfrm>
            <a:off x="10064857" y="813338"/>
            <a:ext cx="2127143" cy="9055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65 seconds</a:t>
            </a:r>
          </a:p>
          <a:p>
            <a:r>
              <a:rPr lang="en-GB" sz="2800" b="1">
                <a:solidFill>
                  <a:schemeClr val="tx2"/>
                </a:solidFill>
                <a:latin typeface="Arial" panose="020B0604020202020204" pitchFamily="34" charset="0"/>
                <a:cs typeface="Arial" panose="020B0604020202020204" pitchFamily="34" charset="0"/>
              </a:rPr>
              <a:t>per visit</a:t>
            </a:r>
          </a:p>
        </p:txBody>
      </p:sp>
      <p:pic>
        <p:nvPicPr>
          <p:cNvPr id="7" name="Picture 6">
            <a:extLst>
              <a:ext uri="{FF2B5EF4-FFF2-40B4-BE49-F238E27FC236}">
                <a16:creationId xmlns:a16="http://schemas.microsoft.com/office/drawing/2014/main" id="{97A9D47A-6E3E-4DF8-ABB3-6EB5B9F32E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11823"/>
            <a:ext cx="12192000" cy="1434353"/>
          </a:xfrm>
          <a:prstGeom prst="rect">
            <a:avLst/>
          </a:prstGeom>
        </p:spPr>
      </p:pic>
    </p:spTree>
    <p:extLst>
      <p:ext uri="{BB962C8B-B14F-4D97-AF65-F5344CB8AC3E}">
        <p14:creationId xmlns:p14="http://schemas.microsoft.com/office/powerpoint/2010/main" val="2998919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ine of blue squares&#10;&#10;Description automatically generated with low confidence">
            <a:extLst>
              <a:ext uri="{FF2B5EF4-FFF2-40B4-BE49-F238E27FC236}">
                <a16:creationId xmlns:a16="http://schemas.microsoft.com/office/drawing/2014/main" id="{B4364675-73BC-4159-9C92-805386C8F9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3126"/>
            <a:ext cx="12192000" cy="2113448"/>
          </a:xfrm>
          <a:prstGeom prst="rect">
            <a:avLst/>
          </a:prstGeom>
        </p:spPr>
      </p:pic>
      <p:pic>
        <p:nvPicPr>
          <p:cNvPr id="9" name="Picture 8" descr="A diagram of a computer network&#10;&#10;Description automatically generated with medium confidence">
            <a:extLst>
              <a:ext uri="{FF2B5EF4-FFF2-40B4-BE49-F238E27FC236}">
                <a16:creationId xmlns:a16="http://schemas.microsoft.com/office/drawing/2014/main" id="{75F13EB4-9126-46EF-B017-C34F12D310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72136"/>
            <a:ext cx="9982200" cy="3017875"/>
          </a:xfrm>
          <a:prstGeom prst="rect">
            <a:avLst/>
          </a:prstGeom>
        </p:spPr>
      </p:pic>
      <p:sp>
        <p:nvSpPr>
          <p:cNvPr id="10" name="Title 1">
            <a:extLst>
              <a:ext uri="{FF2B5EF4-FFF2-40B4-BE49-F238E27FC236}">
                <a16:creationId xmlns:a16="http://schemas.microsoft.com/office/drawing/2014/main" id="{C53B0EE0-FE67-4A39-B508-5B13A5FCDECD}"/>
              </a:ext>
            </a:extLst>
          </p:cNvPr>
          <p:cNvSpPr txBox="1">
            <a:spLocks/>
          </p:cNvSpPr>
          <p:nvPr/>
        </p:nvSpPr>
        <p:spPr>
          <a:xfrm>
            <a:off x="6419850" y="44189"/>
            <a:ext cx="5448300" cy="8264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chemeClr val="tx2"/>
                </a:solidFill>
                <a:latin typeface="Arial" panose="020B0604020202020204" pitchFamily="34" charset="0"/>
                <a:cs typeface="Arial" panose="020B0604020202020204" pitchFamily="34" charset="0"/>
              </a:rPr>
              <a:t>Swim-laned by LCS Screen</a:t>
            </a:r>
          </a:p>
        </p:txBody>
      </p:sp>
      <p:sp>
        <p:nvSpPr>
          <p:cNvPr id="11" name="Title 1">
            <a:extLst>
              <a:ext uri="{FF2B5EF4-FFF2-40B4-BE49-F238E27FC236}">
                <a16:creationId xmlns:a16="http://schemas.microsoft.com/office/drawing/2014/main" id="{929DC1BD-3AE6-4B95-9E26-CDBA4877CFE9}"/>
              </a:ext>
            </a:extLst>
          </p:cNvPr>
          <p:cNvSpPr txBox="1">
            <a:spLocks/>
          </p:cNvSpPr>
          <p:nvPr/>
        </p:nvSpPr>
        <p:spPr>
          <a:xfrm>
            <a:off x="0" y="1210565"/>
            <a:ext cx="2428875" cy="426398"/>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Finding First Safety Plan</a:t>
            </a:r>
          </a:p>
        </p:txBody>
      </p:sp>
      <p:sp>
        <p:nvSpPr>
          <p:cNvPr id="12" name="Title 1">
            <a:extLst>
              <a:ext uri="{FF2B5EF4-FFF2-40B4-BE49-F238E27FC236}">
                <a16:creationId xmlns:a16="http://schemas.microsoft.com/office/drawing/2014/main" id="{12931E1B-D47D-4073-ACCC-C004AF7D3830}"/>
              </a:ext>
            </a:extLst>
          </p:cNvPr>
          <p:cNvSpPr txBox="1">
            <a:spLocks/>
          </p:cNvSpPr>
          <p:nvPr/>
        </p:nvSpPr>
        <p:spPr>
          <a:xfrm>
            <a:off x="0" y="3546631"/>
            <a:ext cx="2428875" cy="4263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solidFill>
                  <a:schemeClr val="tx2"/>
                </a:solidFill>
                <a:latin typeface="Arial" panose="020B0604020202020204" pitchFamily="34" charset="0"/>
                <a:cs typeface="Arial" panose="020B0604020202020204" pitchFamily="34" charset="0"/>
              </a:rPr>
              <a:t>Finding Safety Plan</a:t>
            </a:r>
          </a:p>
        </p:txBody>
      </p:sp>
      <p:cxnSp>
        <p:nvCxnSpPr>
          <p:cNvPr id="14" name="Straight Connector 13">
            <a:extLst>
              <a:ext uri="{FF2B5EF4-FFF2-40B4-BE49-F238E27FC236}">
                <a16:creationId xmlns:a16="http://schemas.microsoft.com/office/drawing/2014/main" id="{C66E135A-7FCF-4F51-BD12-4CBD8C5258A1}"/>
              </a:ext>
            </a:extLst>
          </p:cNvPr>
          <p:cNvCxnSpPr>
            <a:cxnSpLocks/>
          </p:cNvCxnSpPr>
          <p:nvPr/>
        </p:nvCxnSpPr>
        <p:spPr>
          <a:xfrm>
            <a:off x="0" y="3546631"/>
            <a:ext cx="12192000" cy="0"/>
          </a:xfrm>
          <a:prstGeom prst="line">
            <a:avLst/>
          </a:prstGeom>
          <a:ln w="190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74144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67C5F-0A8A-CEE1-D9CF-A7EFBB294D39}"/>
              </a:ext>
            </a:extLst>
          </p:cNvPr>
          <p:cNvSpPr>
            <a:spLocks noGrp="1"/>
          </p:cNvSpPr>
          <p:nvPr>
            <p:ph type="title"/>
          </p:nvPr>
        </p:nvSpPr>
        <p:spPr>
          <a:xfrm>
            <a:off x="380780" y="1198005"/>
            <a:ext cx="11550807" cy="1266354"/>
          </a:xfrm>
        </p:spPr>
        <p:txBody>
          <a:bodyPr>
            <a:normAutofit fontScale="90000"/>
          </a:bodyPr>
          <a:lstStyle/>
          <a:p>
            <a:r>
              <a:rPr lang="en-GB" dirty="0"/>
              <a:t>Glossary of acronyms and definitions</a:t>
            </a:r>
          </a:p>
        </p:txBody>
      </p:sp>
      <p:sp>
        <p:nvSpPr>
          <p:cNvPr id="3" name="Content Placeholder 2">
            <a:extLst>
              <a:ext uri="{FF2B5EF4-FFF2-40B4-BE49-F238E27FC236}">
                <a16:creationId xmlns:a16="http://schemas.microsoft.com/office/drawing/2014/main" id="{0CDDDCF5-A218-5C07-8F35-51037ECCCB0D}"/>
              </a:ext>
            </a:extLst>
          </p:cNvPr>
          <p:cNvSpPr>
            <a:spLocks noGrp="1"/>
          </p:cNvSpPr>
          <p:nvPr>
            <p:ph idx="1"/>
          </p:nvPr>
        </p:nvSpPr>
        <p:spPr>
          <a:xfrm>
            <a:off x="460678" y="2173229"/>
            <a:ext cx="8266671" cy="3304231"/>
          </a:xfrm>
        </p:spPr>
        <p:txBody>
          <a:bodyPr>
            <a:noAutofit/>
          </a:bodyPr>
          <a:lstStyle/>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SW – Social Worker</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EHM – Early Hep Module</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LCS – Liquid Logic </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CSC – Children’s Social Care</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RAG – Red, Amber, Green</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MAST – Multi-agency screening team</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MACE – Multi-agency child exploitation</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CAMHS - Child and Adolescent Mental Health Services</a:t>
            </a:r>
          </a:p>
          <a:p>
            <a:pPr marL="0" indent="0">
              <a:lnSpc>
                <a:spcPct val="107000"/>
              </a:lnSpc>
              <a:spcAft>
                <a:spcPts val="800"/>
              </a:spcAft>
              <a:buNone/>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Case load – the number of cases with which a social worker is concerned at one time</a:t>
            </a:r>
          </a:p>
          <a:p>
            <a:pPr marL="0" indent="0">
              <a:buNone/>
            </a:pPr>
            <a:r>
              <a:rPr lang="en-GB" sz="1200" dirty="0">
                <a:effectLst/>
                <a:latin typeface="Arial" panose="020B0604020202020204" pitchFamily="34" charset="0"/>
                <a:ea typeface="Aptos" panose="020B0004020202020204" pitchFamily="34" charset="0"/>
                <a:cs typeface="Times New Roman" panose="02020603050405020304" pitchFamily="18" charset="0"/>
              </a:rPr>
              <a:t>YP – Young person / young people</a:t>
            </a:r>
            <a:endParaRPr lang="en-GB" sz="1200" dirty="0"/>
          </a:p>
        </p:txBody>
      </p:sp>
    </p:spTree>
    <p:extLst>
      <p:ext uri="{BB962C8B-B14F-4D97-AF65-F5344CB8AC3E}">
        <p14:creationId xmlns:p14="http://schemas.microsoft.com/office/powerpoint/2010/main" val="3870763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DED70-36AA-4798-8422-5B0680E8D689}"/>
              </a:ext>
            </a:extLst>
          </p:cNvPr>
          <p:cNvSpPr>
            <a:spLocks noGrp="1"/>
          </p:cNvSpPr>
          <p:nvPr>
            <p:ph type="ctrTitle"/>
          </p:nvPr>
        </p:nvSpPr>
        <p:spPr>
          <a:xfrm>
            <a:off x="1346886" y="1692875"/>
            <a:ext cx="9321114" cy="1817087"/>
          </a:xfrm>
        </p:spPr>
        <p:txBody>
          <a:bodyPr/>
          <a:lstStyle/>
          <a:p>
            <a:r>
              <a:rPr lang="en-GB" dirty="0"/>
              <a:t> </a:t>
            </a:r>
          </a:p>
        </p:txBody>
      </p:sp>
      <p:sp>
        <p:nvSpPr>
          <p:cNvPr id="3" name="Subtitle 2">
            <a:extLst>
              <a:ext uri="{FF2B5EF4-FFF2-40B4-BE49-F238E27FC236}">
                <a16:creationId xmlns:a16="http://schemas.microsoft.com/office/drawing/2014/main" id="{B0C208A1-52A4-43C7-A605-46116E53E823}"/>
              </a:ext>
            </a:extLst>
          </p:cNvPr>
          <p:cNvSpPr>
            <a:spLocks noGrp="1"/>
          </p:cNvSpPr>
          <p:nvPr>
            <p:ph type="subTitle" idx="4294967295"/>
          </p:nvPr>
        </p:nvSpPr>
        <p:spPr>
          <a:xfrm>
            <a:off x="134645" y="1253970"/>
            <a:ext cx="11922710" cy="4350059"/>
          </a:xfrm>
        </p:spPr>
        <p:txBody>
          <a:bodyPr vert="horz" lIns="91440" tIns="45720" rIns="91440" bIns="45720" numCol="1" rtlCol="0" anchor="t">
            <a:noAutofit/>
          </a:bodyPr>
          <a:lstStyle/>
          <a:p>
            <a:pPr marL="0" indent="0">
              <a:lnSpc>
                <a:spcPct val="125000"/>
              </a:lnSpc>
              <a:buNone/>
            </a:pPr>
            <a:r>
              <a:rPr lang="en-GB" sz="1200" dirty="0">
                <a:effectLst/>
                <a:latin typeface="+mn-lt"/>
                <a:ea typeface="Arial" panose="020B0604020202020204" pitchFamily="34" charset="0"/>
                <a:cs typeface="Arial" panose="020B0604020202020204" pitchFamily="34" charset="0"/>
              </a:rPr>
              <a:t>Six workshops were conducted prior to development of the prototype tools across the different teams that sit within Children and Young People’s Services. Business analysts met with all core teams, this was seen as important because the way in which teams use the existing Case Management System and the tasks they carry out on a day-to-day basis can differ greatly. We conducted ‘Service in a Snapshot’ workshops with the following teams:</a:t>
            </a:r>
            <a:endParaRPr lang="en-GB" sz="1200" dirty="0">
              <a:effectLst/>
              <a:latin typeface="+mn-lt"/>
              <a:ea typeface="Arial" panose="020B0604020202020204" pitchFamily="34" charset="0"/>
              <a:cs typeface="Times New Roman" panose="02020603050405020304" pitchFamily="18" charset="0"/>
            </a:endParaRPr>
          </a:p>
          <a:p>
            <a:pPr lvl="0">
              <a:lnSpc>
                <a:spcPct val="125000"/>
              </a:lnSpc>
              <a:buFont typeface="+mj-lt"/>
              <a:buAutoNum type="arabicPeriod"/>
            </a:pPr>
            <a:r>
              <a:rPr lang="en-GB" sz="1200" b="1" dirty="0">
                <a:effectLst/>
                <a:latin typeface="+mn-lt"/>
                <a:ea typeface="Arial" panose="020B0604020202020204" pitchFamily="34" charset="0"/>
                <a:cs typeface="Arial" panose="020B0604020202020204" pitchFamily="34" charset="0"/>
              </a:rPr>
              <a:t>Front Door Team</a:t>
            </a:r>
          </a:p>
          <a:p>
            <a:pPr lvl="0">
              <a:lnSpc>
                <a:spcPct val="125000"/>
              </a:lnSpc>
              <a:buFont typeface="+mj-lt"/>
              <a:buAutoNum type="arabicPeriod"/>
            </a:pPr>
            <a:r>
              <a:rPr lang="en-GB" sz="1200" b="1" dirty="0">
                <a:effectLst/>
                <a:latin typeface="+mn-lt"/>
                <a:ea typeface="Arial" panose="020B0604020202020204" pitchFamily="34" charset="0"/>
                <a:cs typeface="Arial" panose="020B0604020202020204" pitchFamily="34" charset="0"/>
              </a:rPr>
              <a:t>Children in Care Team</a:t>
            </a:r>
          </a:p>
          <a:p>
            <a:pPr lvl="0">
              <a:lnSpc>
                <a:spcPct val="125000"/>
              </a:lnSpc>
              <a:buFont typeface="+mj-lt"/>
              <a:buAutoNum type="arabicPeriod"/>
            </a:pPr>
            <a:r>
              <a:rPr lang="en-GB" sz="1200" b="1" dirty="0">
                <a:effectLst/>
                <a:latin typeface="+mn-lt"/>
                <a:ea typeface="Arial" panose="020B0604020202020204" pitchFamily="34" charset="0"/>
                <a:cs typeface="Arial" panose="020B0604020202020204" pitchFamily="34" charset="0"/>
              </a:rPr>
              <a:t>Adoption Team </a:t>
            </a:r>
          </a:p>
          <a:p>
            <a:pPr lvl="0">
              <a:lnSpc>
                <a:spcPct val="125000"/>
              </a:lnSpc>
              <a:buFont typeface="+mj-lt"/>
              <a:buAutoNum type="arabicPeriod"/>
            </a:pPr>
            <a:r>
              <a:rPr lang="en-GB" sz="1200" b="1" dirty="0">
                <a:effectLst/>
                <a:latin typeface="+mn-lt"/>
                <a:ea typeface="Arial" panose="020B0604020202020204" pitchFamily="34" charset="0"/>
                <a:cs typeface="Arial" panose="020B0604020202020204" pitchFamily="34" charset="0"/>
              </a:rPr>
              <a:t>Leaving Care Team </a:t>
            </a:r>
          </a:p>
          <a:p>
            <a:pPr lvl="0">
              <a:lnSpc>
                <a:spcPct val="125000"/>
              </a:lnSpc>
              <a:buFont typeface="+mj-lt"/>
              <a:buAutoNum type="arabicPeriod"/>
            </a:pPr>
            <a:r>
              <a:rPr lang="en-GB" sz="1200" dirty="0">
                <a:effectLst/>
                <a:latin typeface="+mn-lt"/>
                <a:ea typeface="Arial" panose="020B0604020202020204" pitchFamily="34" charset="0"/>
                <a:cs typeface="Arial" panose="020B0604020202020204" pitchFamily="34" charset="0"/>
              </a:rPr>
              <a:t>Early Help Service </a:t>
            </a:r>
          </a:p>
          <a:p>
            <a:pPr lvl="0">
              <a:lnSpc>
                <a:spcPct val="125000"/>
              </a:lnSpc>
              <a:buFont typeface="+mj-lt"/>
              <a:buAutoNum type="arabicPeriod"/>
            </a:pPr>
            <a:r>
              <a:rPr lang="en-GB" sz="1200" dirty="0">
                <a:effectLst/>
                <a:latin typeface="+mn-lt"/>
                <a:ea typeface="Arial" panose="020B0604020202020204" pitchFamily="34" charset="0"/>
                <a:cs typeface="Arial" panose="020B0604020202020204" pitchFamily="34" charset="0"/>
              </a:rPr>
              <a:t>Safeguarding Team </a:t>
            </a:r>
          </a:p>
          <a:p>
            <a:pPr marL="0" indent="0">
              <a:lnSpc>
                <a:spcPct val="125000"/>
              </a:lnSpc>
              <a:spcAft>
                <a:spcPts val="1000"/>
              </a:spcAft>
              <a:buNone/>
            </a:pPr>
            <a:r>
              <a:rPr lang="en-GB" sz="1200" dirty="0">
                <a:effectLst/>
                <a:latin typeface="+mn-lt"/>
                <a:ea typeface="Arial" panose="020B0604020202020204" pitchFamily="34" charset="0"/>
                <a:cs typeface="Arial" panose="020B0604020202020204" pitchFamily="34" charset="0"/>
              </a:rPr>
              <a:t>Workshop sessions were between 90 and 180 minutes, the length of time depended on the amount of information there was to be discussed. The general format of the sessions comprised of a brief introduction to the project from the Project Lead. Then a list of tasks that are carried out on a regular basis were generated. For each of the tasks we measured the length of time it took, and the number of steps carried out to complete the task, for example, finding a safety plan for a child. There was also discussion about how the tool might benefit each of the pieces of work that Social Workers carry out. </a:t>
            </a:r>
            <a:r>
              <a:rPr lang="en-GB" sz="1200" dirty="0">
                <a:latin typeface="+mn-lt"/>
                <a:ea typeface="Arial" panose="020B0604020202020204" pitchFamily="34" charset="0"/>
                <a:cs typeface="Times New Roman" panose="02020603050405020304" pitchFamily="18" charset="0"/>
              </a:rPr>
              <a:t>T</a:t>
            </a:r>
            <a:r>
              <a:rPr lang="en-GB" sz="1200" dirty="0">
                <a:effectLst/>
                <a:latin typeface="+mn-lt"/>
                <a:ea typeface="Arial" panose="020B0604020202020204" pitchFamily="34" charset="0"/>
                <a:cs typeface="Arial" panose="020B0604020202020204" pitchFamily="34" charset="0"/>
              </a:rPr>
              <a:t>he outputs from four of these sessions follow (those </a:t>
            </a:r>
            <a:r>
              <a:rPr lang="en-GB" sz="1200" dirty="0">
                <a:latin typeface="+mn-lt"/>
                <a:ea typeface="Arial" panose="020B0604020202020204" pitchFamily="34" charset="0"/>
                <a:cs typeface="Arial" panose="020B0604020202020204" pitchFamily="34" charset="0"/>
              </a:rPr>
              <a:t>listed in </a:t>
            </a:r>
            <a:r>
              <a:rPr lang="en-GB" sz="1200" b="1" dirty="0">
                <a:latin typeface="+mn-lt"/>
                <a:ea typeface="Arial" panose="020B0604020202020204" pitchFamily="34" charset="0"/>
                <a:cs typeface="Arial" panose="020B0604020202020204" pitchFamily="34" charset="0"/>
              </a:rPr>
              <a:t>bold</a:t>
            </a:r>
            <a:r>
              <a:rPr lang="en-GB" sz="1200" dirty="0">
                <a:latin typeface="+mn-lt"/>
                <a:ea typeface="Arial" panose="020B0604020202020204" pitchFamily="34" charset="0"/>
                <a:cs typeface="Arial" panose="020B0604020202020204" pitchFamily="34" charset="0"/>
              </a:rPr>
              <a:t> above)</a:t>
            </a:r>
            <a:r>
              <a:rPr lang="en-GB" sz="1200" dirty="0">
                <a:effectLst/>
                <a:latin typeface="+mn-lt"/>
                <a:ea typeface="Arial" panose="020B0604020202020204" pitchFamily="34" charset="0"/>
                <a:cs typeface="Arial" panose="020B0604020202020204" pitchFamily="34" charset="0"/>
              </a:rPr>
              <a:t> .</a:t>
            </a:r>
            <a:endParaRPr lang="en-GB" sz="1200" dirty="0">
              <a:latin typeface="+mn-lt"/>
            </a:endParaRPr>
          </a:p>
        </p:txBody>
      </p:sp>
    </p:spTree>
    <p:extLst>
      <p:ext uri="{BB962C8B-B14F-4D97-AF65-F5344CB8AC3E}">
        <p14:creationId xmlns:p14="http://schemas.microsoft.com/office/powerpoint/2010/main" val="2114061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A45DE-277B-49E5-83B5-C5831B74BD22}"/>
              </a:ext>
            </a:extLst>
          </p:cNvPr>
          <p:cNvSpPr>
            <a:spLocks noGrp="1"/>
          </p:cNvSpPr>
          <p:nvPr>
            <p:ph type="title"/>
          </p:nvPr>
        </p:nvSpPr>
        <p:spPr>
          <a:xfrm>
            <a:off x="3795498" y="-146100"/>
            <a:ext cx="8153743" cy="1266354"/>
          </a:xfrm>
        </p:spPr>
        <p:txBody>
          <a:bodyPr>
            <a:normAutofit/>
          </a:bodyPr>
          <a:lstStyle/>
          <a:p>
            <a:r>
              <a:rPr lang="en-GB" sz="3200" b="1">
                <a:solidFill>
                  <a:schemeClr val="tx2"/>
                </a:solidFill>
                <a:latin typeface="Arial" panose="020B0604020202020204" pitchFamily="34" charset="0"/>
                <a:cs typeface="Arial" panose="020B0604020202020204" pitchFamily="34" charset="0"/>
              </a:rPr>
              <a:t>Service in a Snapshot – Front Door Team</a:t>
            </a:r>
          </a:p>
        </p:txBody>
      </p:sp>
      <p:grpSp>
        <p:nvGrpSpPr>
          <p:cNvPr id="22" name="Group 21">
            <a:extLst>
              <a:ext uri="{FF2B5EF4-FFF2-40B4-BE49-F238E27FC236}">
                <a16:creationId xmlns:a16="http://schemas.microsoft.com/office/drawing/2014/main" id="{615F5D26-6466-427C-8DBE-C15F126AD34D}"/>
              </a:ext>
            </a:extLst>
          </p:cNvPr>
          <p:cNvGrpSpPr/>
          <p:nvPr/>
        </p:nvGrpSpPr>
        <p:grpSpPr>
          <a:xfrm>
            <a:off x="60602" y="1226374"/>
            <a:ext cx="5327100" cy="1562160"/>
            <a:chOff x="-9248" y="1160168"/>
            <a:chExt cx="5327100" cy="1562160"/>
          </a:xfrm>
        </p:grpSpPr>
        <p:sp>
          <p:nvSpPr>
            <p:cNvPr id="4" name="Rectangle 3">
              <a:extLst>
                <a:ext uri="{FF2B5EF4-FFF2-40B4-BE49-F238E27FC236}">
                  <a16:creationId xmlns:a16="http://schemas.microsoft.com/office/drawing/2014/main" id="{91A4B545-4B27-4957-ABEF-B258B4E50704}"/>
                </a:ext>
              </a:extLst>
            </p:cNvPr>
            <p:cNvSpPr/>
            <p:nvPr/>
          </p:nvSpPr>
          <p:spPr>
            <a:xfrm>
              <a:off x="88900" y="1172928"/>
              <a:ext cx="51308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3F67E11-D885-400C-B073-4349E501CA89}"/>
                </a:ext>
              </a:extLst>
            </p:cNvPr>
            <p:cNvSpPr/>
            <p:nvPr/>
          </p:nvSpPr>
          <p:spPr>
            <a:xfrm>
              <a:off x="-9248" y="1160168"/>
              <a:ext cx="5327100" cy="400110"/>
            </a:xfrm>
            <a:prstGeom prst="rect">
              <a:avLst/>
            </a:prstGeom>
            <a:noFill/>
          </p:spPr>
          <p:txBody>
            <a:bodyPr wrap="none" lIns="91440" tIns="45720" rIns="91440" bIns="45720">
              <a:spAutoFit/>
            </a:bodyPr>
            <a:lstStyle/>
            <a:p>
              <a:pPr algn="ctr"/>
              <a:r>
                <a:rPr lang="en-GB" sz="2000" b="1" cap="none" spc="50" dirty="0">
                  <a:ln w="9525" cmpd="sng">
                    <a:solidFill>
                      <a:schemeClr val="accent1"/>
                    </a:solidFill>
                    <a:prstDash val="solid"/>
                  </a:ln>
                  <a:solidFill>
                    <a:srgbClr val="70AD47">
                      <a:tint val="1000"/>
                    </a:srgbClr>
                  </a:solidFill>
                  <a:effectLst>
                    <a:glow rad="38100">
                      <a:schemeClr val="accent1">
                        <a:alpha val="40000"/>
                      </a:schemeClr>
                    </a:glow>
                  </a:effectLst>
                </a:rPr>
                <a:t>Monthly (Mar 23) Performance Summary</a:t>
              </a:r>
            </a:p>
          </p:txBody>
        </p:sp>
        <p:sp>
          <p:nvSpPr>
            <p:cNvPr id="6" name="Rectangle 5">
              <a:extLst>
                <a:ext uri="{FF2B5EF4-FFF2-40B4-BE49-F238E27FC236}">
                  <a16:creationId xmlns:a16="http://schemas.microsoft.com/office/drawing/2014/main" id="{F2656391-CB0C-46D1-BD59-E6402BD20668}"/>
                </a:ext>
              </a:extLst>
            </p:cNvPr>
            <p:cNvSpPr/>
            <p:nvPr/>
          </p:nvSpPr>
          <p:spPr>
            <a:xfrm>
              <a:off x="233528" y="1587121"/>
              <a:ext cx="901700" cy="9652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EC4A817F-A227-4146-8C3A-D4C1B4E77AB8}"/>
                </a:ext>
              </a:extLst>
            </p:cNvPr>
            <p:cNvSpPr txBox="1"/>
            <p:nvPr/>
          </p:nvSpPr>
          <p:spPr>
            <a:xfrm>
              <a:off x="172492" y="1624463"/>
              <a:ext cx="1023772" cy="584775"/>
            </a:xfrm>
            <a:prstGeom prst="rect">
              <a:avLst/>
            </a:prstGeom>
            <a:noFill/>
          </p:spPr>
          <p:txBody>
            <a:bodyPr wrap="square" rtlCol="0">
              <a:spAutoFit/>
            </a:bodyPr>
            <a:lstStyle/>
            <a:p>
              <a:pPr algn="ctr"/>
              <a:r>
                <a:rPr lang="en-GB" sz="1400" b="1">
                  <a:solidFill>
                    <a:schemeClr val="bg1"/>
                  </a:solidFill>
                </a:rPr>
                <a:t>Contacts</a:t>
              </a:r>
            </a:p>
            <a:p>
              <a:pPr algn="ctr"/>
              <a:r>
                <a:rPr lang="en-GB" b="1">
                  <a:solidFill>
                    <a:schemeClr val="bg1"/>
                  </a:solidFill>
                </a:rPr>
                <a:t>2835</a:t>
              </a:r>
            </a:p>
          </p:txBody>
        </p:sp>
        <p:sp>
          <p:nvSpPr>
            <p:cNvPr id="8" name="Rectangle 7">
              <a:extLst>
                <a:ext uri="{FF2B5EF4-FFF2-40B4-BE49-F238E27FC236}">
                  <a16:creationId xmlns:a16="http://schemas.microsoft.com/office/drawing/2014/main" id="{D95D1AC6-CA1A-49FB-BF40-6B8C468B3DD4}"/>
                </a:ext>
              </a:extLst>
            </p:cNvPr>
            <p:cNvSpPr/>
            <p:nvPr/>
          </p:nvSpPr>
          <p:spPr>
            <a:xfrm>
              <a:off x="1325348" y="1599442"/>
              <a:ext cx="1163852" cy="9652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2ADBE085-F21C-40BF-B7B3-954C8F649F52}"/>
                </a:ext>
              </a:extLst>
            </p:cNvPr>
            <p:cNvSpPr txBox="1"/>
            <p:nvPr/>
          </p:nvSpPr>
          <p:spPr>
            <a:xfrm>
              <a:off x="1308100" y="1624463"/>
              <a:ext cx="1181100" cy="738664"/>
            </a:xfrm>
            <a:prstGeom prst="rect">
              <a:avLst/>
            </a:prstGeom>
            <a:noFill/>
          </p:spPr>
          <p:txBody>
            <a:bodyPr wrap="square" rtlCol="0">
              <a:spAutoFit/>
            </a:bodyPr>
            <a:lstStyle/>
            <a:p>
              <a:pPr algn="ctr"/>
              <a:r>
                <a:rPr lang="en-GB" sz="1200" b="1">
                  <a:solidFill>
                    <a:schemeClr val="bg1"/>
                  </a:solidFill>
                </a:rPr>
                <a:t>Screened in 1 Working Day</a:t>
              </a:r>
            </a:p>
            <a:p>
              <a:pPr algn="ctr"/>
              <a:r>
                <a:rPr lang="en-GB" b="1">
                  <a:solidFill>
                    <a:schemeClr val="bg1"/>
                  </a:solidFill>
                </a:rPr>
                <a:t>97%</a:t>
              </a:r>
            </a:p>
          </p:txBody>
        </p:sp>
        <p:sp>
          <p:nvSpPr>
            <p:cNvPr id="10" name="Rectangle 9">
              <a:extLst>
                <a:ext uri="{FF2B5EF4-FFF2-40B4-BE49-F238E27FC236}">
                  <a16:creationId xmlns:a16="http://schemas.microsoft.com/office/drawing/2014/main" id="{A988BF7B-B325-434C-971F-8710B05EA904}"/>
                </a:ext>
              </a:extLst>
            </p:cNvPr>
            <p:cNvSpPr/>
            <p:nvPr/>
          </p:nvSpPr>
          <p:spPr>
            <a:xfrm>
              <a:off x="2679320" y="1599821"/>
              <a:ext cx="1046328" cy="9652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DA2F4DC-0921-406F-8BE3-084CBFCC2015}"/>
                </a:ext>
              </a:extLst>
            </p:cNvPr>
            <p:cNvSpPr txBox="1"/>
            <p:nvPr/>
          </p:nvSpPr>
          <p:spPr>
            <a:xfrm>
              <a:off x="2611934" y="1620237"/>
              <a:ext cx="1181100" cy="738664"/>
            </a:xfrm>
            <a:prstGeom prst="rect">
              <a:avLst/>
            </a:prstGeom>
            <a:noFill/>
          </p:spPr>
          <p:txBody>
            <a:bodyPr wrap="square" rtlCol="0">
              <a:spAutoFit/>
            </a:bodyPr>
            <a:lstStyle/>
            <a:p>
              <a:pPr algn="ctr"/>
              <a:r>
                <a:rPr lang="en-GB" sz="1200" b="1">
                  <a:solidFill>
                    <a:schemeClr val="bg1"/>
                  </a:solidFill>
                </a:rPr>
                <a:t>Repeat Referral Rate</a:t>
              </a:r>
            </a:p>
            <a:p>
              <a:pPr algn="ctr"/>
              <a:r>
                <a:rPr lang="en-GB" b="1">
                  <a:solidFill>
                    <a:schemeClr val="bg1"/>
                  </a:solidFill>
                </a:rPr>
                <a:t>14.8%</a:t>
              </a:r>
            </a:p>
          </p:txBody>
        </p:sp>
        <p:sp>
          <p:nvSpPr>
            <p:cNvPr id="12" name="Rectangle 11">
              <a:extLst>
                <a:ext uri="{FF2B5EF4-FFF2-40B4-BE49-F238E27FC236}">
                  <a16:creationId xmlns:a16="http://schemas.microsoft.com/office/drawing/2014/main" id="{8E89273D-9BBE-49C3-9335-2BF7651FC4A6}"/>
                </a:ext>
              </a:extLst>
            </p:cNvPr>
            <p:cNvSpPr/>
            <p:nvPr/>
          </p:nvSpPr>
          <p:spPr>
            <a:xfrm>
              <a:off x="3876603" y="1599821"/>
              <a:ext cx="1230239" cy="9652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664311C3-D46F-48B1-9DF1-C87748413A6C}"/>
                </a:ext>
              </a:extLst>
            </p:cNvPr>
            <p:cNvSpPr txBox="1"/>
            <p:nvPr/>
          </p:nvSpPr>
          <p:spPr>
            <a:xfrm>
              <a:off x="3847599" y="1599442"/>
              <a:ext cx="1328952" cy="738664"/>
            </a:xfrm>
            <a:prstGeom prst="rect">
              <a:avLst/>
            </a:prstGeom>
            <a:noFill/>
          </p:spPr>
          <p:txBody>
            <a:bodyPr wrap="square" rtlCol="0">
              <a:spAutoFit/>
            </a:bodyPr>
            <a:lstStyle/>
            <a:p>
              <a:pPr algn="ctr"/>
              <a:r>
                <a:rPr lang="en-GB" sz="1200" b="1">
                  <a:solidFill>
                    <a:schemeClr val="bg1"/>
                  </a:solidFill>
                </a:rPr>
                <a:t>Most Common Contact Source</a:t>
              </a:r>
            </a:p>
            <a:p>
              <a:pPr algn="ctr"/>
              <a:r>
                <a:rPr lang="en-GB" b="1">
                  <a:solidFill>
                    <a:schemeClr val="bg1"/>
                  </a:solidFill>
                </a:rPr>
                <a:t>Police</a:t>
              </a:r>
            </a:p>
          </p:txBody>
        </p:sp>
      </p:grpSp>
      <p:sp>
        <p:nvSpPr>
          <p:cNvPr id="14" name="Rectangle 13">
            <a:extLst>
              <a:ext uri="{FF2B5EF4-FFF2-40B4-BE49-F238E27FC236}">
                <a16:creationId xmlns:a16="http://schemas.microsoft.com/office/drawing/2014/main" id="{94AD87B1-36F0-4192-A06A-0E6AD30054D4}"/>
              </a:ext>
            </a:extLst>
          </p:cNvPr>
          <p:cNvSpPr/>
          <p:nvPr/>
        </p:nvSpPr>
        <p:spPr>
          <a:xfrm>
            <a:off x="158750" y="2933640"/>
            <a:ext cx="11790491" cy="20193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2E034A39-E182-4EBD-9057-3012D8812634}"/>
              </a:ext>
            </a:extLst>
          </p:cNvPr>
          <p:cNvSpPr/>
          <p:nvPr/>
        </p:nvSpPr>
        <p:spPr>
          <a:xfrm>
            <a:off x="4794205" y="2920880"/>
            <a:ext cx="2603598" cy="400110"/>
          </a:xfrm>
          <a:prstGeom prst="rect">
            <a:avLst/>
          </a:prstGeom>
          <a:noFill/>
        </p:spPr>
        <p:txBody>
          <a:bodyPr wrap="none" lIns="91440" tIns="45720" rIns="91440" bIns="45720">
            <a:spAutoFit/>
          </a:bodyPr>
          <a:lstStyle/>
          <a:p>
            <a:pPr algn="ctr"/>
            <a:r>
              <a:rPr lang="en-GB" sz="2000" b="1" cap="none" spc="50">
                <a:ln w="9525" cmpd="sng">
                  <a:solidFill>
                    <a:schemeClr val="accent4"/>
                  </a:solidFill>
                  <a:prstDash val="solid"/>
                </a:ln>
                <a:solidFill>
                  <a:srgbClr val="70AD47">
                    <a:tint val="1000"/>
                  </a:srgbClr>
                </a:solidFill>
                <a:effectLst>
                  <a:glow rad="38100">
                    <a:schemeClr val="accent1">
                      <a:alpha val="40000"/>
                    </a:schemeClr>
                  </a:glow>
                </a:effectLst>
              </a:rPr>
              <a:t>Screening Process</a:t>
            </a:r>
          </a:p>
        </p:txBody>
      </p:sp>
      <p:grpSp>
        <p:nvGrpSpPr>
          <p:cNvPr id="23" name="Group 22">
            <a:extLst>
              <a:ext uri="{FF2B5EF4-FFF2-40B4-BE49-F238E27FC236}">
                <a16:creationId xmlns:a16="http://schemas.microsoft.com/office/drawing/2014/main" id="{A2630376-017F-4B7E-822D-87CB30ADC0B9}"/>
              </a:ext>
            </a:extLst>
          </p:cNvPr>
          <p:cNvGrpSpPr/>
          <p:nvPr/>
        </p:nvGrpSpPr>
        <p:grpSpPr>
          <a:xfrm>
            <a:off x="9144000" y="863601"/>
            <a:ext cx="2819400" cy="1933441"/>
            <a:chOff x="9004300" y="1187077"/>
            <a:chExt cx="2819400" cy="1560591"/>
          </a:xfrm>
        </p:grpSpPr>
        <p:sp>
          <p:nvSpPr>
            <p:cNvPr id="16" name="Rectangle 15">
              <a:extLst>
                <a:ext uri="{FF2B5EF4-FFF2-40B4-BE49-F238E27FC236}">
                  <a16:creationId xmlns:a16="http://schemas.microsoft.com/office/drawing/2014/main" id="{4121DA5C-9FFC-4523-BD27-25044AEBC00D}"/>
                </a:ext>
              </a:extLst>
            </p:cNvPr>
            <p:cNvSpPr/>
            <p:nvPr/>
          </p:nvSpPr>
          <p:spPr>
            <a:xfrm>
              <a:off x="9004300" y="1187077"/>
              <a:ext cx="2819400" cy="156059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638AB75-3F62-43A4-93F9-118467D80296}"/>
                </a:ext>
              </a:extLst>
            </p:cNvPr>
            <p:cNvSpPr/>
            <p:nvPr/>
          </p:nvSpPr>
          <p:spPr>
            <a:xfrm>
              <a:off x="9403410" y="1194970"/>
              <a:ext cx="2015296" cy="400110"/>
            </a:xfrm>
            <a:prstGeom prst="rect">
              <a:avLst/>
            </a:prstGeom>
            <a:noFill/>
          </p:spPr>
          <p:txBody>
            <a:bodyPr wrap="none" lIns="91440" tIns="45720" rIns="91440" bIns="45720">
              <a:spAutoFit/>
            </a:bodyPr>
            <a:lstStyle/>
            <a:p>
              <a:pPr algn="ctr"/>
              <a:r>
                <a:rPr lang="en-GB" sz="2000" b="1" cap="none" spc="50">
                  <a:ln w="9525" cmpd="sng">
                    <a:solidFill>
                      <a:schemeClr val="accent5"/>
                    </a:solidFill>
                    <a:prstDash val="solid"/>
                  </a:ln>
                  <a:solidFill>
                    <a:srgbClr val="70AD47">
                      <a:tint val="1000"/>
                    </a:srgbClr>
                  </a:solidFill>
                  <a:effectLst>
                    <a:glow rad="38100">
                      <a:schemeClr val="accent1">
                        <a:alpha val="40000"/>
                      </a:schemeClr>
                    </a:glow>
                  </a:effectLst>
                </a:rPr>
                <a:t>Systems Used</a:t>
              </a:r>
            </a:p>
          </p:txBody>
        </p:sp>
        <p:sp>
          <p:nvSpPr>
            <p:cNvPr id="18" name="TextBox 17">
              <a:extLst>
                <a:ext uri="{FF2B5EF4-FFF2-40B4-BE49-F238E27FC236}">
                  <a16:creationId xmlns:a16="http://schemas.microsoft.com/office/drawing/2014/main" id="{E894C458-A4D0-41FE-BE3E-6A75DE06A6F0}"/>
                </a:ext>
              </a:extLst>
            </p:cNvPr>
            <p:cNvSpPr txBox="1"/>
            <p:nvPr/>
          </p:nvSpPr>
          <p:spPr>
            <a:xfrm>
              <a:off x="9158124" y="1547444"/>
              <a:ext cx="1219200" cy="369332"/>
            </a:xfrm>
            <a:prstGeom prst="rect">
              <a:avLst/>
            </a:prstGeom>
            <a:noFill/>
          </p:spPr>
          <p:txBody>
            <a:bodyPr wrap="square" rtlCol="0">
              <a:spAutoFit/>
            </a:bodyPr>
            <a:lstStyle/>
            <a:p>
              <a:pPr algn="ctr"/>
              <a:r>
                <a:rPr lang="en-GB" b="1"/>
                <a:t>EHM</a:t>
              </a:r>
            </a:p>
          </p:txBody>
        </p:sp>
        <p:sp>
          <p:nvSpPr>
            <p:cNvPr id="19" name="TextBox 18">
              <a:extLst>
                <a:ext uri="{FF2B5EF4-FFF2-40B4-BE49-F238E27FC236}">
                  <a16:creationId xmlns:a16="http://schemas.microsoft.com/office/drawing/2014/main" id="{480D712F-0F54-41D6-B8E1-188C886B9576}"/>
                </a:ext>
              </a:extLst>
            </p:cNvPr>
            <p:cNvSpPr txBox="1"/>
            <p:nvPr/>
          </p:nvSpPr>
          <p:spPr>
            <a:xfrm>
              <a:off x="9174991" y="1905274"/>
              <a:ext cx="1219200" cy="369332"/>
            </a:xfrm>
            <a:prstGeom prst="rect">
              <a:avLst/>
            </a:prstGeom>
            <a:noFill/>
          </p:spPr>
          <p:txBody>
            <a:bodyPr wrap="square" rtlCol="0">
              <a:spAutoFit/>
            </a:bodyPr>
            <a:lstStyle/>
            <a:p>
              <a:pPr algn="ctr"/>
              <a:r>
                <a:rPr lang="en-GB" b="1"/>
                <a:t>LCS</a:t>
              </a:r>
            </a:p>
          </p:txBody>
        </p:sp>
        <p:sp>
          <p:nvSpPr>
            <p:cNvPr id="20" name="TextBox 19">
              <a:extLst>
                <a:ext uri="{FF2B5EF4-FFF2-40B4-BE49-F238E27FC236}">
                  <a16:creationId xmlns:a16="http://schemas.microsoft.com/office/drawing/2014/main" id="{665B7151-D8EE-4AA7-96B8-37BF59C028F5}"/>
                </a:ext>
              </a:extLst>
            </p:cNvPr>
            <p:cNvSpPr txBox="1"/>
            <p:nvPr/>
          </p:nvSpPr>
          <p:spPr>
            <a:xfrm>
              <a:off x="10411058" y="1605386"/>
              <a:ext cx="1219200" cy="923330"/>
            </a:xfrm>
            <a:prstGeom prst="rect">
              <a:avLst/>
            </a:prstGeom>
            <a:noFill/>
          </p:spPr>
          <p:txBody>
            <a:bodyPr wrap="square" rtlCol="0">
              <a:spAutoFit/>
            </a:bodyPr>
            <a:lstStyle/>
            <a:p>
              <a:pPr algn="ctr"/>
              <a:r>
                <a:rPr lang="en-GB" b="1"/>
                <a:t>Single View of a Child</a:t>
              </a:r>
            </a:p>
          </p:txBody>
        </p:sp>
        <p:sp>
          <p:nvSpPr>
            <p:cNvPr id="21" name="TextBox 20">
              <a:extLst>
                <a:ext uri="{FF2B5EF4-FFF2-40B4-BE49-F238E27FC236}">
                  <a16:creationId xmlns:a16="http://schemas.microsoft.com/office/drawing/2014/main" id="{F05F4A15-3373-4673-B45E-E66098D6E8C4}"/>
                </a:ext>
              </a:extLst>
            </p:cNvPr>
            <p:cNvSpPr txBox="1"/>
            <p:nvPr/>
          </p:nvSpPr>
          <p:spPr>
            <a:xfrm>
              <a:off x="9174991" y="2215468"/>
              <a:ext cx="1219200" cy="369332"/>
            </a:xfrm>
            <a:prstGeom prst="rect">
              <a:avLst/>
            </a:prstGeom>
            <a:noFill/>
          </p:spPr>
          <p:txBody>
            <a:bodyPr wrap="square" rtlCol="0">
              <a:spAutoFit/>
            </a:bodyPr>
            <a:lstStyle/>
            <a:p>
              <a:pPr algn="ctr"/>
              <a:r>
                <a:rPr lang="en-GB" b="1"/>
                <a:t>Synergy</a:t>
              </a:r>
            </a:p>
          </p:txBody>
        </p:sp>
      </p:grpSp>
      <p:sp>
        <p:nvSpPr>
          <p:cNvPr id="24" name="Rectangle 23">
            <a:extLst>
              <a:ext uri="{FF2B5EF4-FFF2-40B4-BE49-F238E27FC236}">
                <a16:creationId xmlns:a16="http://schemas.microsoft.com/office/drawing/2014/main" id="{C92EEBB9-37EA-448D-B557-022DC028C04D}"/>
              </a:ext>
            </a:extLst>
          </p:cNvPr>
          <p:cNvSpPr/>
          <p:nvPr/>
        </p:nvSpPr>
        <p:spPr>
          <a:xfrm>
            <a:off x="129095" y="5080000"/>
            <a:ext cx="5937250" cy="1560591"/>
          </a:xfrm>
          <a:prstGeom prst="rect">
            <a:avLst/>
          </a:prstGeom>
          <a:solidFill>
            <a:schemeClr val="accent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1C6D96A2-F136-4A44-AB5B-D6C44D6BE91B}"/>
              </a:ext>
            </a:extLst>
          </p:cNvPr>
          <p:cNvSpPr/>
          <p:nvPr/>
        </p:nvSpPr>
        <p:spPr>
          <a:xfrm>
            <a:off x="6273800" y="5080000"/>
            <a:ext cx="3530600" cy="156059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9FB89452-E1F4-45B9-ACE4-85CA287A50C2}"/>
              </a:ext>
            </a:extLst>
          </p:cNvPr>
          <p:cNvSpPr/>
          <p:nvPr/>
        </p:nvSpPr>
        <p:spPr>
          <a:xfrm>
            <a:off x="5446878" y="863601"/>
            <a:ext cx="3530600" cy="1930310"/>
          </a:xfrm>
          <a:prstGeom prst="rect">
            <a:avLst/>
          </a:prstGeom>
          <a:solidFill>
            <a:schemeClr val="accent2">
              <a:lumMod val="60000"/>
              <a:lumOff val="40000"/>
            </a:schemeClr>
          </a:solidFill>
          <a:ln>
            <a:solidFill>
              <a:schemeClr val="accent2">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96AB717-9E01-4870-8D3C-FFA0EE9A810E}"/>
              </a:ext>
            </a:extLst>
          </p:cNvPr>
          <p:cNvSpPr/>
          <p:nvPr/>
        </p:nvSpPr>
        <p:spPr>
          <a:xfrm>
            <a:off x="6239313" y="858135"/>
            <a:ext cx="1986442" cy="400110"/>
          </a:xfrm>
          <a:prstGeom prst="rect">
            <a:avLst/>
          </a:prstGeom>
          <a:noFill/>
        </p:spPr>
        <p:txBody>
          <a:bodyPr wrap="none" lIns="91440" tIns="45720" rIns="91440" bIns="45720">
            <a:spAutoFit/>
          </a:bodyPr>
          <a:lstStyle/>
          <a:p>
            <a:pPr algn="ctr"/>
            <a:r>
              <a:rPr lang="en-GB" sz="2000" b="1" cap="none" spc="50">
                <a:ln w="9525" cmpd="sng">
                  <a:solidFill>
                    <a:schemeClr val="accent2"/>
                  </a:solidFill>
                  <a:prstDash val="solid"/>
                </a:ln>
                <a:solidFill>
                  <a:srgbClr val="70AD47">
                    <a:tint val="1000"/>
                  </a:srgbClr>
                </a:solidFill>
                <a:effectLst>
                  <a:glow rad="38100">
                    <a:schemeClr val="accent1">
                      <a:alpha val="40000"/>
                    </a:schemeClr>
                  </a:glow>
                </a:effectLst>
              </a:rPr>
              <a:t>Key Measures</a:t>
            </a:r>
          </a:p>
        </p:txBody>
      </p:sp>
      <p:sp>
        <p:nvSpPr>
          <p:cNvPr id="28" name="Rectangle 27">
            <a:extLst>
              <a:ext uri="{FF2B5EF4-FFF2-40B4-BE49-F238E27FC236}">
                <a16:creationId xmlns:a16="http://schemas.microsoft.com/office/drawing/2014/main" id="{47BA5678-0FE9-47A6-A149-06CC65224FD4}"/>
              </a:ext>
            </a:extLst>
          </p:cNvPr>
          <p:cNvSpPr/>
          <p:nvPr/>
        </p:nvSpPr>
        <p:spPr>
          <a:xfrm>
            <a:off x="2521285" y="5080000"/>
            <a:ext cx="1212191" cy="400110"/>
          </a:xfrm>
          <a:prstGeom prst="rect">
            <a:avLst/>
          </a:prstGeom>
          <a:noFill/>
        </p:spPr>
        <p:txBody>
          <a:bodyPr wrap="none" lIns="91440" tIns="45720" rIns="91440" bIns="45720">
            <a:spAutoFit/>
          </a:bodyPr>
          <a:lstStyle/>
          <a:p>
            <a:pPr algn="ctr"/>
            <a:r>
              <a:rPr lang="en-GB" sz="2000" b="1" cap="none" spc="50" dirty="0">
                <a:ln w="9525" cmpd="sng">
                  <a:solidFill>
                    <a:schemeClr val="accent1"/>
                  </a:solidFill>
                  <a:prstDash val="solid"/>
                </a:ln>
                <a:solidFill>
                  <a:srgbClr val="70AD47">
                    <a:tint val="1000"/>
                  </a:srgbClr>
                </a:solidFill>
                <a:effectLst>
                  <a:glow rad="38100">
                    <a:schemeClr val="accent1">
                      <a:alpha val="40000"/>
                    </a:schemeClr>
                  </a:glow>
                </a:effectLst>
              </a:rPr>
              <a:t>Monthly</a:t>
            </a:r>
            <a:endParaRPr lang="en-GB" sz="2000" b="1" cap="none" spc="50" dirty="0">
              <a:ln w="9525" cmpd="sng">
                <a:solidFill>
                  <a:schemeClr val="accent2"/>
                </a:solidFill>
                <a:prstDash val="solid"/>
              </a:ln>
              <a:solidFill>
                <a:schemeClr val="bg1"/>
              </a:solidFill>
              <a:effectLst>
                <a:glow rad="38100">
                  <a:schemeClr val="accent1">
                    <a:alpha val="40000"/>
                  </a:schemeClr>
                </a:glow>
              </a:effectLst>
            </a:endParaRPr>
          </a:p>
        </p:txBody>
      </p:sp>
      <p:sp>
        <p:nvSpPr>
          <p:cNvPr id="29" name="Rectangle 28">
            <a:extLst>
              <a:ext uri="{FF2B5EF4-FFF2-40B4-BE49-F238E27FC236}">
                <a16:creationId xmlns:a16="http://schemas.microsoft.com/office/drawing/2014/main" id="{60BA2482-4665-4747-B8DD-B0571239EC53}"/>
              </a:ext>
            </a:extLst>
          </p:cNvPr>
          <p:cNvSpPr/>
          <p:nvPr/>
        </p:nvSpPr>
        <p:spPr>
          <a:xfrm>
            <a:off x="6597749" y="5068942"/>
            <a:ext cx="2882713" cy="400110"/>
          </a:xfrm>
          <a:prstGeom prst="rect">
            <a:avLst/>
          </a:prstGeom>
          <a:noFill/>
        </p:spPr>
        <p:txBody>
          <a:bodyPr wrap="none" lIns="91440" tIns="45720" rIns="91440" bIns="45720">
            <a:spAutoFit/>
          </a:bodyPr>
          <a:lstStyle/>
          <a:p>
            <a:pPr algn="ctr"/>
            <a:r>
              <a:rPr lang="en-GB" sz="2000" b="1" cap="none" spc="50">
                <a:ln w="9525" cmpd="sng">
                  <a:solidFill>
                    <a:schemeClr val="accent3"/>
                  </a:solidFill>
                  <a:prstDash val="solid"/>
                </a:ln>
                <a:solidFill>
                  <a:srgbClr val="70AD47">
                    <a:tint val="1000"/>
                  </a:srgbClr>
                </a:solidFill>
                <a:effectLst>
                  <a:glow rad="38100">
                    <a:schemeClr val="accent1">
                      <a:alpha val="40000"/>
                    </a:schemeClr>
                  </a:glow>
                </a:effectLst>
              </a:rPr>
              <a:t>Expected Tool Usage</a:t>
            </a:r>
          </a:p>
        </p:txBody>
      </p:sp>
      <p:sp>
        <p:nvSpPr>
          <p:cNvPr id="30" name="Oval 29">
            <a:extLst>
              <a:ext uri="{FF2B5EF4-FFF2-40B4-BE49-F238E27FC236}">
                <a16:creationId xmlns:a16="http://schemas.microsoft.com/office/drawing/2014/main" id="{71AE4BFD-21C2-4B12-975F-F4BA81C13A78}"/>
              </a:ext>
            </a:extLst>
          </p:cNvPr>
          <p:cNvSpPr/>
          <p:nvPr/>
        </p:nvSpPr>
        <p:spPr>
          <a:xfrm>
            <a:off x="5726491" y="1872705"/>
            <a:ext cx="838200" cy="805478"/>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70</a:t>
            </a:r>
          </a:p>
        </p:txBody>
      </p:sp>
      <p:sp>
        <p:nvSpPr>
          <p:cNvPr id="31" name="Oval 30">
            <a:extLst>
              <a:ext uri="{FF2B5EF4-FFF2-40B4-BE49-F238E27FC236}">
                <a16:creationId xmlns:a16="http://schemas.microsoft.com/office/drawing/2014/main" id="{4B599633-3C42-4EBF-BF60-F6BF4BEE66DF}"/>
              </a:ext>
            </a:extLst>
          </p:cNvPr>
          <p:cNvSpPr/>
          <p:nvPr/>
        </p:nvSpPr>
        <p:spPr>
          <a:xfrm>
            <a:off x="6764165" y="1898274"/>
            <a:ext cx="838200" cy="805478"/>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3</a:t>
            </a:r>
          </a:p>
        </p:txBody>
      </p:sp>
      <p:sp>
        <p:nvSpPr>
          <p:cNvPr id="32" name="Oval 31">
            <a:extLst>
              <a:ext uri="{FF2B5EF4-FFF2-40B4-BE49-F238E27FC236}">
                <a16:creationId xmlns:a16="http://schemas.microsoft.com/office/drawing/2014/main" id="{E04CA12C-62F4-48CC-93F9-72BC1297EE32}"/>
              </a:ext>
            </a:extLst>
          </p:cNvPr>
          <p:cNvSpPr/>
          <p:nvPr/>
        </p:nvSpPr>
        <p:spPr>
          <a:xfrm>
            <a:off x="7868859" y="1879908"/>
            <a:ext cx="838200" cy="805478"/>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45</a:t>
            </a:r>
          </a:p>
        </p:txBody>
      </p:sp>
      <p:sp>
        <p:nvSpPr>
          <p:cNvPr id="33" name="TextBox 32">
            <a:extLst>
              <a:ext uri="{FF2B5EF4-FFF2-40B4-BE49-F238E27FC236}">
                <a16:creationId xmlns:a16="http://schemas.microsoft.com/office/drawing/2014/main" id="{F48B56BF-4911-48CB-91E7-2F5F665E4F99}"/>
              </a:ext>
            </a:extLst>
          </p:cNvPr>
          <p:cNvSpPr txBox="1"/>
          <p:nvPr/>
        </p:nvSpPr>
        <p:spPr>
          <a:xfrm>
            <a:off x="5558710" y="1220848"/>
            <a:ext cx="1116322" cy="646331"/>
          </a:xfrm>
          <a:prstGeom prst="rect">
            <a:avLst/>
          </a:prstGeom>
          <a:noFill/>
        </p:spPr>
        <p:txBody>
          <a:bodyPr wrap="square" rtlCol="0">
            <a:spAutoFit/>
          </a:bodyPr>
          <a:lstStyle/>
          <a:p>
            <a:pPr algn="ctr"/>
            <a:r>
              <a:rPr lang="en-GB" sz="1200" b="1"/>
              <a:t>Individuals searched by SW per day</a:t>
            </a:r>
          </a:p>
        </p:txBody>
      </p:sp>
      <p:sp>
        <p:nvSpPr>
          <p:cNvPr id="34" name="TextBox 33">
            <a:extLst>
              <a:ext uri="{FF2B5EF4-FFF2-40B4-BE49-F238E27FC236}">
                <a16:creationId xmlns:a16="http://schemas.microsoft.com/office/drawing/2014/main" id="{4FA6C025-20A5-47EA-B104-D67E82250B4A}"/>
              </a:ext>
            </a:extLst>
          </p:cNvPr>
          <p:cNvSpPr txBox="1"/>
          <p:nvPr/>
        </p:nvSpPr>
        <p:spPr>
          <a:xfrm>
            <a:off x="6575539" y="1244344"/>
            <a:ext cx="1282473" cy="646331"/>
          </a:xfrm>
          <a:prstGeom prst="rect">
            <a:avLst/>
          </a:prstGeom>
          <a:noFill/>
        </p:spPr>
        <p:txBody>
          <a:bodyPr wrap="square" rtlCol="0">
            <a:spAutoFit/>
          </a:bodyPr>
          <a:lstStyle/>
          <a:p>
            <a:pPr algn="ctr"/>
            <a:r>
              <a:rPr lang="en-GB" sz="1200" b="1" dirty="0"/>
              <a:t>Minutes Taken to Locate Safety Plan</a:t>
            </a:r>
          </a:p>
        </p:txBody>
      </p:sp>
      <p:sp>
        <p:nvSpPr>
          <p:cNvPr id="35" name="TextBox 34">
            <a:extLst>
              <a:ext uri="{FF2B5EF4-FFF2-40B4-BE49-F238E27FC236}">
                <a16:creationId xmlns:a16="http://schemas.microsoft.com/office/drawing/2014/main" id="{5006162B-BE0A-4484-A1FA-8A95D07A9E3C}"/>
              </a:ext>
            </a:extLst>
          </p:cNvPr>
          <p:cNvSpPr txBox="1"/>
          <p:nvPr/>
        </p:nvSpPr>
        <p:spPr>
          <a:xfrm>
            <a:off x="7676057" y="1246556"/>
            <a:ext cx="1282473" cy="646331"/>
          </a:xfrm>
          <a:prstGeom prst="rect">
            <a:avLst/>
          </a:prstGeom>
          <a:noFill/>
        </p:spPr>
        <p:txBody>
          <a:bodyPr wrap="square" rtlCol="0">
            <a:spAutoFit/>
          </a:bodyPr>
          <a:lstStyle/>
          <a:p>
            <a:pPr algn="ctr"/>
            <a:r>
              <a:rPr lang="en-GB" sz="1200" b="1"/>
              <a:t>Minutes Spent Reading Screening</a:t>
            </a:r>
          </a:p>
        </p:txBody>
      </p:sp>
      <p:sp>
        <p:nvSpPr>
          <p:cNvPr id="3" name="TextBox 2">
            <a:extLst>
              <a:ext uri="{FF2B5EF4-FFF2-40B4-BE49-F238E27FC236}">
                <a16:creationId xmlns:a16="http://schemas.microsoft.com/office/drawing/2014/main" id="{4CB83F03-CEAB-4584-81D0-E77003B18EA9}"/>
              </a:ext>
            </a:extLst>
          </p:cNvPr>
          <p:cNvSpPr txBox="1"/>
          <p:nvPr/>
        </p:nvSpPr>
        <p:spPr>
          <a:xfrm>
            <a:off x="6434720" y="5593082"/>
            <a:ext cx="2978419" cy="307777"/>
          </a:xfrm>
          <a:prstGeom prst="rect">
            <a:avLst/>
          </a:prstGeom>
          <a:noFill/>
        </p:spPr>
        <p:txBody>
          <a:bodyPr wrap="square" rtlCol="0">
            <a:spAutoFit/>
          </a:bodyPr>
          <a:lstStyle/>
          <a:p>
            <a:r>
              <a:rPr lang="en-GB" sz="1400" b="1">
                <a:solidFill>
                  <a:schemeClr val="bg1"/>
                </a:solidFill>
              </a:rPr>
              <a:t>Daily Group Screening Meetings</a:t>
            </a:r>
          </a:p>
        </p:txBody>
      </p:sp>
      <p:sp>
        <p:nvSpPr>
          <p:cNvPr id="36" name="TextBox 35">
            <a:extLst>
              <a:ext uri="{FF2B5EF4-FFF2-40B4-BE49-F238E27FC236}">
                <a16:creationId xmlns:a16="http://schemas.microsoft.com/office/drawing/2014/main" id="{DF701B92-73A6-4BA5-8E38-55321792E472}"/>
              </a:ext>
            </a:extLst>
          </p:cNvPr>
          <p:cNvSpPr txBox="1"/>
          <p:nvPr/>
        </p:nvSpPr>
        <p:spPr>
          <a:xfrm>
            <a:off x="6434720" y="5863902"/>
            <a:ext cx="2978419" cy="307777"/>
          </a:xfrm>
          <a:prstGeom prst="rect">
            <a:avLst/>
          </a:prstGeom>
          <a:noFill/>
        </p:spPr>
        <p:txBody>
          <a:bodyPr wrap="square" rtlCol="0">
            <a:spAutoFit/>
          </a:bodyPr>
          <a:lstStyle/>
          <a:p>
            <a:r>
              <a:rPr lang="en-GB" sz="1400" b="1">
                <a:solidFill>
                  <a:schemeClr val="bg1"/>
                </a:solidFill>
              </a:rPr>
              <a:t>MACE Level One Meeting</a:t>
            </a:r>
          </a:p>
        </p:txBody>
      </p:sp>
      <p:sp>
        <p:nvSpPr>
          <p:cNvPr id="37" name="TextBox 36">
            <a:extLst>
              <a:ext uri="{FF2B5EF4-FFF2-40B4-BE49-F238E27FC236}">
                <a16:creationId xmlns:a16="http://schemas.microsoft.com/office/drawing/2014/main" id="{41DC9691-807F-40F1-AA83-A9E5B1BC01EA}"/>
              </a:ext>
            </a:extLst>
          </p:cNvPr>
          <p:cNvSpPr txBox="1"/>
          <p:nvPr/>
        </p:nvSpPr>
        <p:spPr>
          <a:xfrm>
            <a:off x="6434719" y="6121998"/>
            <a:ext cx="2978419" cy="307777"/>
          </a:xfrm>
          <a:prstGeom prst="rect">
            <a:avLst/>
          </a:prstGeom>
          <a:noFill/>
        </p:spPr>
        <p:txBody>
          <a:bodyPr wrap="square" rtlCol="0">
            <a:spAutoFit/>
          </a:bodyPr>
          <a:lstStyle/>
          <a:p>
            <a:r>
              <a:rPr lang="en-GB" sz="1400" b="1">
                <a:solidFill>
                  <a:schemeClr val="bg1"/>
                </a:solidFill>
              </a:rPr>
              <a:t>Domestic Violence Meeting</a:t>
            </a:r>
          </a:p>
        </p:txBody>
      </p:sp>
      <p:sp>
        <p:nvSpPr>
          <p:cNvPr id="38" name="TextBox 37">
            <a:extLst>
              <a:ext uri="{FF2B5EF4-FFF2-40B4-BE49-F238E27FC236}">
                <a16:creationId xmlns:a16="http://schemas.microsoft.com/office/drawing/2014/main" id="{0639296A-4E7D-4E74-9283-0CA32B75F2E6}"/>
              </a:ext>
            </a:extLst>
          </p:cNvPr>
          <p:cNvSpPr txBox="1"/>
          <p:nvPr/>
        </p:nvSpPr>
        <p:spPr>
          <a:xfrm>
            <a:off x="6434718" y="6351886"/>
            <a:ext cx="2978419" cy="307777"/>
          </a:xfrm>
          <a:prstGeom prst="rect">
            <a:avLst/>
          </a:prstGeom>
          <a:noFill/>
        </p:spPr>
        <p:txBody>
          <a:bodyPr wrap="square" rtlCol="0">
            <a:spAutoFit/>
          </a:bodyPr>
          <a:lstStyle/>
          <a:p>
            <a:r>
              <a:rPr lang="en-GB" sz="1400" b="1">
                <a:solidFill>
                  <a:schemeClr val="bg1"/>
                </a:solidFill>
              </a:rPr>
              <a:t>CAMHS Meeting</a:t>
            </a:r>
          </a:p>
        </p:txBody>
      </p:sp>
      <p:sp>
        <p:nvSpPr>
          <p:cNvPr id="39" name="TextBox 38">
            <a:extLst>
              <a:ext uri="{FF2B5EF4-FFF2-40B4-BE49-F238E27FC236}">
                <a16:creationId xmlns:a16="http://schemas.microsoft.com/office/drawing/2014/main" id="{486953A0-362A-4875-B283-F24ABED14A0A}"/>
              </a:ext>
            </a:extLst>
          </p:cNvPr>
          <p:cNvSpPr txBox="1"/>
          <p:nvPr/>
        </p:nvSpPr>
        <p:spPr>
          <a:xfrm>
            <a:off x="6434721" y="5326237"/>
            <a:ext cx="2978419" cy="307777"/>
          </a:xfrm>
          <a:prstGeom prst="rect">
            <a:avLst/>
          </a:prstGeom>
          <a:noFill/>
        </p:spPr>
        <p:txBody>
          <a:bodyPr wrap="square" rtlCol="0">
            <a:spAutoFit/>
          </a:bodyPr>
          <a:lstStyle/>
          <a:p>
            <a:r>
              <a:rPr lang="en-GB" sz="1400" b="1">
                <a:solidFill>
                  <a:schemeClr val="bg1"/>
                </a:solidFill>
              </a:rPr>
              <a:t>MAST Screenings</a:t>
            </a:r>
          </a:p>
        </p:txBody>
      </p:sp>
      <p:sp>
        <p:nvSpPr>
          <p:cNvPr id="40" name="TextBox 39">
            <a:extLst>
              <a:ext uri="{FF2B5EF4-FFF2-40B4-BE49-F238E27FC236}">
                <a16:creationId xmlns:a16="http://schemas.microsoft.com/office/drawing/2014/main" id="{EB7E6DD0-56CE-4D76-9BD7-087CB86416DA}"/>
              </a:ext>
            </a:extLst>
          </p:cNvPr>
          <p:cNvSpPr txBox="1"/>
          <p:nvPr/>
        </p:nvSpPr>
        <p:spPr>
          <a:xfrm>
            <a:off x="878384" y="5353892"/>
            <a:ext cx="5165072" cy="461665"/>
          </a:xfrm>
          <a:prstGeom prst="rect">
            <a:avLst/>
          </a:prstGeom>
          <a:noFill/>
        </p:spPr>
        <p:txBody>
          <a:bodyPr wrap="square" rtlCol="0">
            <a:spAutoFit/>
          </a:bodyPr>
          <a:lstStyle/>
          <a:p>
            <a:r>
              <a:rPr lang="en-GB" sz="1200" b="1">
                <a:solidFill>
                  <a:schemeClr val="bg1"/>
                </a:solidFill>
              </a:rPr>
              <a:t>Ability to Find Documents Quicker </a:t>
            </a:r>
            <a:r>
              <a:rPr lang="en-GB" sz="1200">
                <a:solidFill>
                  <a:schemeClr val="bg1"/>
                </a:solidFill>
              </a:rPr>
              <a:t>– having a ‘Most Recent Documents’ section built in would be useful</a:t>
            </a:r>
            <a:endParaRPr lang="en-GB" sz="1200" b="1">
              <a:solidFill>
                <a:schemeClr val="bg1"/>
              </a:solidFill>
            </a:endParaRPr>
          </a:p>
        </p:txBody>
      </p:sp>
      <p:sp>
        <p:nvSpPr>
          <p:cNvPr id="41" name="TextBox 40">
            <a:extLst>
              <a:ext uri="{FF2B5EF4-FFF2-40B4-BE49-F238E27FC236}">
                <a16:creationId xmlns:a16="http://schemas.microsoft.com/office/drawing/2014/main" id="{1C53ECD4-B8E5-4861-A6B0-C5D252A77F90}"/>
              </a:ext>
            </a:extLst>
          </p:cNvPr>
          <p:cNvSpPr txBox="1"/>
          <p:nvPr/>
        </p:nvSpPr>
        <p:spPr>
          <a:xfrm>
            <a:off x="878383" y="5759597"/>
            <a:ext cx="5153104" cy="461665"/>
          </a:xfrm>
          <a:prstGeom prst="rect">
            <a:avLst/>
          </a:prstGeom>
          <a:noFill/>
        </p:spPr>
        <p:txBody>
          <a:bodyPr wrap="square" rtlCol="0">
            <a:spAutoFit/>
          </a:bodyPr>
          <a:lstStyle/>
          <a:p>
            <a:r>
              <a:rPr lang="en-GB" sz="1200" b="1" dirty="0">
                <a:solidFill>
                  <a:schemeClr val="bg1"/>
                </a:solidFill>
              </a:rPr>
              <a:t>Ability to Find Relationships Easier</a:t>
            </a:r>
            <a:r>
              <a:rPr lang="en-GB" sz="1200" dirty="0">
                <a:solidFill>
                  <a:schemeClr val="bg1"/>
                </a:solidFill>
              </a:rPr>
              <a:t>– having Eco Maps of relationships would benefit screening and MACE Level One Meetings</a:t>
            </a:r>
            <a:endParaRPr lang="en-GB" sz="1200" b="1" dirty="0">
              <a:solidFill>
                <a:schemeClr val="bg1"/>
              </a:solidFill>
            </a:endParaRPr>
          </a:p>
        </p:txBody>
      </p:sp>
      <p:sp>
        <p:nvSpPr>
          <p:cNvPr id="42" name="TextBox 41">
            <a:extLst>
              <a:ext uri="{FF2B5EF4-FFF2-40B4-BE49-F238E27FC236}">
                <a16:creationId xmlns:a16="http://schemas.microsoft.com/office/drawing/2014/main" id="{1BFEF710-0583-4228-AABD-6EC1EC19FC9F}"/>
              </a:ext>
            </a:extLst>
          </p:cNvPr>
          <p:cNvSpPr txBox="1"/>
          <p:nvPr/>
        </p:nvSpPr>
        <p:spPr>
          <a:xfrm>
            <a:off x="878381" y="6168165"/>
            <a:ext cx="5129593" cy="461665"/>
          </a:xfrm>
          <a:prstGeom prst="rect">
            <a:avLst/>
          </a:prstGeom>
          <a:noFill/>
        </p:spPr>
        <p:txBody>
          <a:bodyPr wrap="square" rtlCol="0">
            <a:spAutoFit/>
          </a:bodyPr>
          <a:lstStyle/>
          <a:p>
            <a:r>
              <a:rPr lang="en-GB" sz="1200" b="1" dirty="0">
                <a:solidFill>
                  <a:schemeClr val="bg1"/>
                </a:solidFill>
              </a:rPr>
              <a:t>Reduction in Reading Time</a:t>
            </a:r>
            <a:r>
              <a:rPr lang="en-GB" sz="1200" dirty="0">
                <a:solidFill>
                  <a:schemeClr val="bg1"/>
                </a:solidFill>
              </a:rPr>
              <a:t>– having a document preview and search feature would reduce downloading and reading all documents held</a:t>
            </a:r>
            <a:endParaRPr lang="en-GB" sz="1200" b="1" dirty="0">
              <a:solidFill>
                <a:schemeClr val="bg1"/>
              </a:solidFill>
            </a:endParaRPr>
          </a:p>
        </p:txBody>
      </p:sp>
      <p:pic>
        <p:nvPicPr>
          <p:cNvPr id="44" name="Graphic 43" descr="Magnifying glass with solid fill">
            <a:extLst>
              <a:ext uri="{FF2B5EF4-FFF2-40B4-BE49-F238E27FC236}">
                <a16:creationId xmlns:a16="http://schemas.microsoft.com/office/drawing/2014/main" id="{E30B0DBF-B6CB-4178-BC44-B276477DB9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3969" y="5337263"/>
            <a:ext cx="461666" cy="461666"/>
          </a:xfrm>
          <a:prstGeom prst="rect">
            <a:avLst/>
          </a:prstGeom>
        </p:spPr>
      </p:pic>
      <p:pic>
        <p:nvPicPr>
          <p:cNvPr id="46" name="Graphic 45" descr="Social network with solid fill">
            <a:extLst>
              <a:ext uri="{FF2B5EF4-FFF2-40B4-BE49-F238E27FC236}">
                <a16:creationId xmlns:a16="http://schemas.microsoft.com/office/drawing/2014/main" id="{F3A89C1B-48FF-4C5A-A8AE-4553C363CD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7264" y="5708919"/>
            <a:ext cx="523220" cy="523220"/>
          </a:xfrm>
          <a:prstGeom prst="rect">
            <a:avLst/>
          </a:prstGeom>
        </p:spPr>
      </p:pic>
      <p:pic>
        <p:nvPicPr>
          <p:cNvPr id="48" name="Graphic 47" descr="Open book with solid fill">
            <a:extLst>
              <a:ext uri="{FF2B5EF4-FFF2-40B4-BE49-F238E27FC236}">
                <a16:creationId xmlns:a16="http://schemas.microsoft.com/office/drawing/2014/main" id="{DCCF3162-C7FA-465C-A2DE-BCDCC70F8B2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8099" y="6136443"/>
            <a:ext cx="523220" cy="523220"/>
          </a:xfrm>
          <a:prstGeom prst="rect">
            <a:avLst/>
          </a:prstGeom>
        </p:spPr>
      </p:pic>
      <p:sp>
        <p:nvSpPr>
          <p:cNvPr id="49" name="TextBox 48">
            <a:extLst>
              <a:ext uri="{FF2B5EF4-FFF2-40B4-BE49-F238E27FC236}">
                <a16:creationId xmlns:a16="http://schemas.microsoft.com/office/drawing/2014/main" id="{2895802E-FCA6-491A-B1DB-FE188ED2CC8E}"/>
              </a:ext>
            </a:extLst>
          </p:cNvPr>
          <p:cNvSpPr txBox="1"/>
          <p:nvPr/>
        </p:nvSpPr>
        <p:spPr>
          <a:xfrm>
            <a:off x="122302" y="4184435"/>
            <a:ext cx="1512158" cy="600164"/>
          </a:xfrm>
          <a:prstGeom prst="rect">
            <a:avLst/>
          </a:prstGeom>
          <a:noFill/>
        </p:spPr>
        <p:txBody>
          <a:bodyPr wrap="square" rtlCol="0">
            <a:spAutoFit/>
          </a:bodyPr>
          <a:lstStyle/>
          <a:p>
            <a:pPr algn="ctr"/>
            <a:r>
              <a:rPr lang="en-GB" sz="1100">
                <a:solidFill>
                  <a:schemeClr val="bg1"/>
                </a:solidFill>
              </a:rPr>
              <a:t>CSC Upload Contact Record to Shared Tray on EHM </a:t>
            </a:r>
          </a:p>
        </p:txBody>
      </p:sp>
      <p:pic>
        <p:nvPicPr>
          <p:cNvPr id="51" name="Graphic 50" descr="Monitor with solid fill">
            <a:extLst>
              <a:ext uri="{FF2B5EF4-FFF2-40B4-BE49-F238E27FC236}">
                <a16:creationId xmlns:a16="http://schemas.microsoft.com/office/drawing/2014/main" id="{89A2779D-49E9-45D6-85D2-C6FDAB9957E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09588" y="3429000"/>
            <a:ext cx="914400" cy="914400"/>
          </a:xfrm>
          <a:prstGeom prst="rect">
            <a:avLst/>
          </a:prstGeom>
        </p:spPr>
      </p:pic>
      <p:cxnSp>
        <p:nvCxnSpPr>
          <p:cNvPr id="53" name="Straight Arrow Connector 52">
            <a:extLst>
              <a:ext uri="{FF2B5EF4-FFF2-40B4-BE49-F238E27FC236}">
                <a16:creationId xmlns:a16="http://schemas.microsoft.com/office/drawing/2014/main" id="{C4443E03-387E-4762-89E2-55B44D7E866D}"/>
              </a:ext>
            </a:extLst>
          </p:cNvPr>
          <p:cNvCxnSpPr/>
          <p:nvPr/>
        </p:nvCxnSpPr>
        <p:spPr>
          <a:xfrm>
            <a:off x="1408321" y="391810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55" name="Graphic 54" descr="Clipboard Partially Ticked with solid fill">
            <a:extLst>
              <a:ext uri="{FF2B5EF4-FFF2-40B4-BE49-F238E27FC236}">
                <a16:creationId xmlns:a16="http://schemas.microsoft.com/office/drawing/2014/main" id="{6C7A615B-8918-4D75-9FF5-EB985DF1EBE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045738" y="3400855"/>
            <a:ext cx="914400" cy="914400"/>
          </a:xfrm>
          <a:prstGeom prst="rect">
            <a:avLst/>
          </a:prstGeom>
        </p:spPr>
      </p:pic>
      <p:sp>
        <p:nvSpPr>
          <p:cNvPr id="56" name="TextBox 55">
            <a:extLst>
              <a:ext uri="{FF2B5EF4-FFF2-40B4-BE49-F238E27FC236}">
                <a16:creationId xmlns:a16="http://schemas.microsoft.com/office/drawing/2014/main" id="{E5F382E4-BE35-478D-BB2F-55631E4A7AA7}"/>
              </a:ext>
            </a:extLst>
          </p:cNvPr>
          <p:cNvSpPr txBox="1"/>
          <p:nvPr/>
        </p:nvSpPr>
        <p:spPr>
          <a:xfrm>
            <a:off x="1675500" y="4216494"/>
            <a:ext cx="1630398" cy="769441"/>
          </a:xfrm>
          <a:prstGeom prst="rect">
            <a:avLst/>
          </a:prstGeom>
          <a:noFill/>
        </p:spPr>
        <p:txBody>
          <a:bodyPr wrap="square" rtlCol="0">
            <a:spAutoFit/>
          </a:bodyPr>
          <a:lstStyle/>
          <a:p>
            <a:pPr algn="ctr"/>
            <a:r>
              <a:rPr lang="en-GB" sz="1100">
                <a:solidFill>
                  <a:schemeClr val="bg1"/>
                </a:solidFill>
              </a:rPr>
              <a:t>Check for Open Referral, Out of Area, EHM entry matches document</a:t>
            </a:r>
          </a:p>
        </p:txBody>
      </p:sp>
      <p:sp>
        <p:nvSpPr>
          <p:cNvPr id="57" name="TextBox 56">
            <a:extLst>
              <a:ext uri="{FF2B5EF4-FFF2-40B4-BE49-F238E27FC236}">
                <a16:creationId xmlns:a16="http://schemas.microsoft.com/office/drawing/2014/main" id="{7A496188-2E64-4CED-B746-24E5895E3449}"/>
              </a:ext>
            </a:extLst>
          </p:cNvPr>
          <p:cNvSpPr txBox="1"/>
          <p:nvPr/>
        </p:nvSpPr>
        <p:spPr>
          <a:xfrm>
            <a:off x="1715688" y="3230800"/>
            <a:ext cx="1630398" cy="276999"/>
          </a:xfrm>
          <a:prstGeom prst="rect">
            <a:avLst/>
          </a:prstGeom>
          <a:noFill/>
        </p:spPr>
        <p:txBody>
          <a:bodyPr wrap="square" rtlCol="0">
            <a:spAutoFit/>
          </a:bodyPr>
          <a:lstStyle/>
          <a:p>
            <a:pPr algn="ctr"/>
            <a:r>
              <a:rPr lang="en-GB" sz="1200" b="1" i="1">
                <a:solidFill>
                  <a:schemeClr val="bg1"/>
                </a:solidFill>
              </a:rPr>
              <a:t>Practice Supervisor</a:t>
            </a:r>
          </a:p>
        </p:txBody>
      </p:sp>
      <p:cxnSp>
        <p:nvCxnSpPr>
          <p:cNvPr id="58" name="Straight Arrow Connector 57">
            <a:extLst>
              <a:ext uri="{FF2B5EF4-FFF2-40B4-BE49-F238E27FC236}">
                <a16:creationId xmlns:a16="http://schemas.microsoft.com/office/drawing/2014/main" id="{FBB404EA-1AC6-4006-94E5-AA5D36424C29}"/>
              </a:ext>
            </a:extLst>
          </p:cNvPr>
          <p:cNvCxnSpPr/>
          <p:nvPr/>
        </p:nvCxnSpPr>
        <p:spPr>
          <a:xfrm>
            <a:off x="3056906" y="391810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60" name="Graphic 59" descr="Books with solid fill">
            <a:extLst>
              <a:ext uri="{FF2B5EF4-FFF2-40B4-BE49-F238E27FC236}">
                <a16:creationId xmlns:a16="http://schemas.microsoft.com/office/drawing/2014/main" id="{01B2062B-C1BC-4858-BBCF-504F696A3AD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827221" y="3427211"/>
            <a:ext cx="914400" cy="914400"/>
          </a:xfrm>
          <a:prstGeom prst="rect">
            <a:avLst/>
          </a:prstGeom>
        </p:spPr>
      </p:pic>
      <p:sp>
        <p:nvSpPr>
          <p:cNvPr id="61" name="TextBox 60">
            <a:extLst>
              <a:ext uri="{FF2B5EF4-FFF2-40B4-BE49-F238E27FC236}">
                <a16:creationId xmlns:a16="http://schemas.microsoft.com/office/drawing/2014/main" id="{A41D4ED2-D393-4081-9282-C491257B7995}"/>
              </a:ext>
            </a:extLst>
          </p:cNvPr>
          <p:cNvSpPr txBox="1"/>
          <p:nvPr/>
        </p:nvSpPr>
        <p:spPr>
          <a:xfrm>
            <a:off x="3428578" y="4193035"/>
            <a:ext cx="1630398" cy="769441"/>
          </a:xfrm>
          <a:prstGeom prst="rect">
            <a:avLst/>
          </a:prstGeom>
          <a:noFill/>
        </p:spPr>
        <p:txBody>
          <a:bodyPr wrap="square" rtlCol="0">
            <a:spAutoFit/>
          </a:bodyPr>
          <a:lstStyle/>
          <a:p>
            <a:pPr algn="ctr"/>
            <a:r>
              <a:rPr lang="en-GB" sz="1100">
                <a:solidFill>
                  <a:schemeClr val="bg1"/>
                </a:solidFill>
              </a:rPr>
              <a:t>Read Contact Record &amp; Analysis and Judgement Page</a:t>
            </a:r>
          </a:p>
          <a:p>
            <a:pPr algn="ctr"/>
            <a:r>
              <a:rPr lang="en-GB" sz="1100">
                <a:solidFill>
                  <a:schemeClr val="bg1"/>
                </a:solidFill>
              </a:rPr>
              <a:t>(15 minutes)</a:t>
            </a:r>
          </a:p>
        </p:txBody>
      </p:sp>
      <p:sp>
        <p:nvSpPr>
          <p:cNvPr id="62" name="TextBox 61">
            <a:extLst>
              <a:ext uri="{FF2B5EF4-FFF2-40B4-BE49-F238E27FC236}">
                <a16:creationId xmlns:a16="http://schemas.microsoft.com/office/drawing/2014/main" id="{2A48A6EA-79B3-40E5-AF49-78DB02520B3B}"/>
              </a:ext>
            </a:extLst>
          </p:cNvPr>
          <p:cNvSpPr txBox="1"/>
          <p:nvPr/>
        </p:nvSpPr>
        <p:spPr>
          <a:xfrm>
            <a:off x="3533558" y="3230800"/>
            <a:ext cx="1630398" cy="276999"/>
          </a:xfrm>
          <a:prstGeom prst="rect">
            <a:avLst/>
          </a:prstGeom>
          <a:noFill/>
        </p:spPr>
        <p:txBody>
          <a:bodyPr wrap="square" rtlCol="0">
            <a:spAutoFit/>
          </a:bodyPr>
          <a:lstStyle/>
          <a:p>
            <a:pPr algn="ctr"/>
            <a:r>
              <a:rPr lang="en-GB" sz="1200" b="1" i="1">
                <a:solidFill>
                  <a:schemeClr val="bg1"/>
                </a:solidFill>
              </a:rPr>
              <a:t>Practice Supervisor</a:t>
            </a:r>
          </a:p>
        </p:txBody>
      </p:sp>
      <p:pic>
        <p:nvPicPr>
          <p:cNvPr id="64" name="Graphic 63" descr="Badge Tick with solid fill">
            <a:extLst>
              <a:ext uri="{FF2B5EF4-FFF2-40B4-BE49-F238E27FC236}">
                <a16:creationId xmlns:a16="http://schemas.microsoft.com/office/drawing/2014/main" id="{443D6A8C-6FE3-41D1-AD08-F4F655031FE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512216" y="3453336"/>
            <a:ext cx="914400" cy="914400"/>
          </a:xfrm>
          <a:prstGeom prst="rect">
            <a:avLst/>
          </a:prstGeom>
        </p:spPr>
      </p:pic>
      <p:cxnSp>
        <p:nvCxnSpPr>
          <p:cNvPr id="65" name="Straight Arrow Connector 64">
            <a:extLst>
              <a:ext uri="{FF2B5EF4-FFF2-40B4-BE49-F238E27FC236}">
                <a16:creationId xmlns:a16="http://schemas.microsoft.com/office/drawing/2014/main" id="{1F8E271D-2504-4390-A9D1-A7DFB72986FA}"/>
              </a:ext>
            </a:extLst>
          </p:cNvPr>
          <p:cNvCxnSpPr/>
          <p:nvPr/>
        </p:nvCxnSpPr>
        <p:spPr>
          <a:xfrm>
            <a:off x="4887512" y="393080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CF1D0A9C-7A5F-4C9D-BE29-987A1CBB4747}"/>
              </a:ext>
            </a:extLst>
          </p:cNvPr>
          <p:cNvSpPr txBox="1"/>
          <p:nvPr/>
        </p:nvSpPr>
        <p:spPr>
          <a:xfrm>
            <a:off x="5163956" y="4229959"/>
            <a:ext cx="1630398" cy="261610"/>
          </a:xfrm>
          <a:prstGeom prst="rect">
            <a:avLst/>
          </a:prstGeom>
          <a:noFill/>
        </p:spPr>
        <p:txBody>
          <a:bodyPr wrap="square" rtlCol="0">
            <a:spAutoFit/>
          </a:bodyPr>
          <a:lstStyle/>
          <a:p>
            <a:pPr algn="ctr"/>
            <a:r>
              <a:rPr lang="en-GB" sz="1100">
                <a:solidFill>
                  <a:schemeClr val="bg1"/>
                </a:solidFill>
              </a:rPr>
              <a:t>Approve for Screening</a:t>
            </a:r>
          </a:p>
        </p:txBody>
      </p:sp>
      <p:sp>
        <p:nvSpPr>
          <p:cNvPr id="67" name="TextBox 66">
            <a:extLst>
              <a:ext uri="{FF2B5EF4-FFF2-40B4-BE49-F238E27FC236}">
                <a16:creationId xmlns:a16="http://schemas.microsoft.com/office/drawing/2014/main" id="{7C9FA5E9-D47D-4F5A-BECF-A51653D94FC4}"/>
              </a:ext>
            </a:extLst>
          </p:cNvPr>
          <p:cNvSpPr txBox="1"/>
          <p:nvPr/>
        </p:nvSpPr>
        <p:spPr>
          <a:xfrm>
            <a:off x="5171720" y="3229811"/>
            <a:ext cx="1630398" cy="276999"/>
          </a:xfrm>
          <a:prstGeom prst="rect">
            <a:avLst/>
          </a:prstGeom>
          <a:noFill/>
        </p:spPr>
        <p:txBody>
          <a:bodyPr wrap="square" rtlCol="0">
            <a:spAutoFit/>
          </a:bodyPr>
          <a:lstStyle/>
          <a:p>
            <a:pPr algn="ctr"/>
            <a:r>
              <a:rPr lang="en-GB" sz="1200" b="1" i="1">
                <a:solidFill>
                  <a:schemeClr val="bg1"/>
                </a:solidFill>
              </a:rPr>
              <a:t>Practice Supervisor</a:t>
            </a:r>
          </a:p>
        </p:txBody>
      </p:sp>
      <p:pic>
        <p:nvPicPr>
          <p:cNvPr id="69" name="Graphic 68" descr="Monitor with solid fill">
            <a:extLst>
              <a:ext uri="{FF2B5EF4-FFF2-40B4-BE49-F238E27FC236}">
                <a16:creationId xmlns:a16="http://schemas.microsoft.com/office/drawing/2014/main" id="{CD386567-A44F-4B23-BF88-9A7B5362C82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239706" y="3440801"/>
            <a:ext cx="914400" cy="914400"/>
          </a:xfrm>
          <a:prstGeom prst="rect">
            <a:avLst/>
          </a:prstGeom>
        </p:spPr>
      </p:pic>
      <p:cxnSp>
        <p:nvCxnSpPr>
          <p:cNvPr id="70" name="Straight Arrow Connector 69">
            <a:extLst>
              <a:ext uri="{FF2B5EF4-FFF2-40B4-BE49-F238E27FC236}">
                <a16:creationId xmlns:a16="http://schemas.microsoft.com/office/drawing/2014/main" id="{CAB98C05-64C5-4437-87E2-B5BC473777CE}"/>
              </a:ext>
            </a:extLst>
          </p:cNvPr>
          <p:cNvCxnSpPr/>
          <p:nvPr/>
        </p:nvCxnSpPr>
        <p:spPr>
          <a:xfrm>
            <a:off x="6477588" y="393721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0FA5B1DA-FFF4-4D9C-9F3F-7E297922C372}"/>
              </a:ext>
            </a:extLst>
          </p:cNvPr>
          <p:cNvSpPr txBox="1"/>
          <p:nvPr/>
        </p:nvSpPr>
        <p:spPr>
          <a:xfrm>
            <a:off x="6878640" y="4204457"/>
            <a:ext cx="1630398" cy="769441"/>
          </a:xfrm>
          <a:prstGeom prst="rect">
            <a:avLst/>
          </a:prstGeom>
          <a:noFill/>
        </p:spPr>
        <p:txBody>
          <a:bodyPr wrap="square" rtlCol="0">
            <a:spAutoFit/>
          </a:bodyPr>
          <a:lstStyle/>
          <a:p>
            <a:pPr algn="ctr"/>
            <a:r>
              <a:rPr lang="en-GB" sz="1100">
                <a:solidFill>
                  <a:schemeClr val="bg1"/>
                </a:solidFill>
              </a:rPr>
              <a:t>Complete Allocation Note, Write RAG Rating, Trigger Health &amp; Police Check</a:t>
            </a:r>
          </a:p>
        </p:txBody>
      </p:sp>
      <p:sp>
        <p:nvSpPr>
          <p:cNvPr id="72" name="TextBox 71">
            <a:extLst>
              <a:ext uri="{FF2B5EF4-FFF2-40B4-BE49-F238E27FC236}">
                <a16:creationId xmlns:a16="http://schemas.microsoft.com/office/drawing/2014/main" id="{C57FE725-EB7A-4911-B424-44EBECF677A5}"/>
              </a:ext>
            </a:extLst>
          </p:cNvPr>
          <p:cNvSpPr txBox="1"/>
          <p:nvPr/>
        </p:nvSpPr>
        <p:spPr>
          <a:xfrm>
            <a:off x="6870713" y="3243369"/>
            <a:ext cx="1630398" cy="276999"/>
          </a:xfrm>
          <a:prstGeom prst="rect">
            <a:avLst/>
          </a:prstGeom>
          <a:noFill/>
        </p:spPr>
        <p:txBody>
          <a:bodyPr wrap="square" rtlCol="0">
            <a:spAutoFit/>
          </a:bodyPr>
          <a:lstStyle/>
          <a:p>
            <a:pPr algn="ctr"/>
            <a:r>
              <a:rPr lang="en-GB" sz="1200" b="1" i="1">
                <a:solidFill>
                  <a:schemeClr val="bg1"/>
                </a:solidFill>
              </a:rPr>
              <a:t>Practice Supervisor</a:t>
            </a:r>
          </a:p>
        </p:txBody>
      </p:sp>
      <p:cxnSp>
        <p:nvCxnSpPr>
          <p:cNvPr id="73" name="Straight Arrow Connector 72">
            <a:extLst>
              <a:ext uri="{FF2B5EF4-FFF2-40B4-BE49-F238E27FC236}">
                <a16:creationId xmlns:a16="http://schemas.microsoft.com/office/drawing/2014/main" id="{F557D1A4-9DF9-455A-9201-98ED31156B2F}"/>
              </a:ext>
            </a:extLst>
          </p:cNvPr>
          <p:cNvCxnSpPr/>
          <p:nvPr/>
        </p:nvCxnSpPr>
        <p:spPr>
          <a:xfrm>
            <a:off x="8225755" y="393721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75" name="Graphic 74" descr="Folder Search with solid fill">
            <a:extLst>
              <a:ext uri="{FF2B5EF4-FFF2-40B4-BE49-F238E27FC236}">
                <a16:creationId xmlns:a16="http://schemas.microsoft.com/office/drawing/2014/main" id="{97878BF3-8C5D-41F3-B4B7-14700E4A09F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907803" y="3409948"/>
            <a:ext cx="914400" cy="914400"/>
          </a:xfrm>
          <a:prstGeom prst="rect">
            <a:avLst/>
          </a:prstGeom>
        </p:spPr>
      </p:pic>
      <p:sp>
        <p:nvSpPr>
          <p:cNvPr id="76" name="TextBox 75">
            <a:extLst>
              <a:ext uri="{FF2B5EF4-FFF2-40B4-BE49-F238E27FC236}">
                <a16:creationId xmlns:a16="http://schemas.microsoft.com/office/drawing/2014/main" id="{E9875979-91E3-4DD0-8497-9C0F255640C2}"/>
              </a:ext>
            </a:extLst>
          </p:cNvPr>
          <p:cNvSpPr txBox="1"/>
          <p:nvPr/>
        </p:nvSpPr>
        <p:spPr>
          <a:xfrm>
            <a:off x="8549804" y="4202080"/>
            <a:ext cx="1630398" cy="769441"/>
          </a:xfrm>
          <a:prstGeom prst="rect">
            <a:avLst/>
          </a:prstGeom>
          <a:noFill/>
        </p:spPr>
        <p:txBody>
          <a:bodyPr wrap="square" rtlCol="0">
            <a:spAutoFit/>
          </a:bodyPr>
          <a:lstStyle/>
          <a:p>
            <a:pPr algn="ctr"/>
            <a:r>
              <a:rPr lang="en-GB" sz="1100">
                <a:solidFill>
                  <a:schemeClr val="bg1"/>
                </a:solidFill>
              </a:rPr>
              <a:t>Complete Screening (check for recent MAST Screening, go through history etc.)</a:t>
            </a:r>
          </a:p>
        </p:txBody>
      </p:sp>
      <p:sp>
        <p:nvSpPr>
          <p:cNvPr id="77" name="TextBox 76">
            <a:extLst>
              <a:ext uri="{FF2B5EF4-FFF2-40B4-BE49-F238E27FC236}">
                <a16:creationId xmlns:a16="http://schemas.microsoft.com/office/drawing/2014/main" id="{ADB772D6-B90E-42C6-96D1-06892457E7AD}"/>
              </a:ext>
            </a:extLst>
          </p:cNvPr>
          <p:cNvSpPr txBox="1"/>
          <p:nvPr/>
        </p:nvSpPr>
        <p:spPr>
          <a:xfrm>
            <a:off x="8569706" y="3243368"/>
            <a:ext cx="1630398" cy="276999"/>
          </a:xfrm>
          <a:prstGeom prst="rect">
            <a:avLst/>
          </a:prstGeom>
          <a:noFill/>
        </p:spPr>
        <p:txBody>
          <a:bodyPr wrap="square" rtlCol="0">
            <a:spAutoFit/>
          </a:bodyPr>
          <a:lstStyle/>
          <a:p>
            <a:pPr algn="ctr"/>
            <a:r>
              <a:rPr lang="en-GB" sz="1200" b="1" i="1">
                <a:solidFill>
                  <a:schemeClr val="bg1"/>
                </a:solidFill>
              </a:rPr>
              <a:t>Social Worker</a:t>
            </a:r>
          </a:p>
        </p:txBody>
      </p:sp>
      <p:cxnSp>
        <p:nvCxnSpPr>
          <p:cNvPr id="78" name="Straight Arrow Connector 77">
            <a:extLst>
              <a:ext uri="{FF2B5EF4-FFF2-40B4-BE49-F238E27FC236}">
                <a16:creationId xmlns:a16="http://schemas.microsoft.com/office/drawing/2014/main" id="{7A6CD1C1-0826-471E-B051-6C9086506B1B}"/>
              </a:ext>
            </a:extLst>
          </p:cNvPr>
          <p:cNvCxnSpPr/>
          <p:nvPr/>
        </p:nvCxnSpPr>
        <p:spPr>
          <a:xfrm>
            <a:off x="9891022" y="3937217"/>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80" name="Graphic 79" descr="Inbox Check with solid fill">
            <a:extLst>
              <a:ext uri="{FF2B5EF4-FFF2-40B4-BE49-F238E27FC236}">
                <a16:creationId xmlns:a16="http://schemas.microsoft.com/office/drawing/2014/main" id="{AF7C006D-E76E-426E-B86F-057E0DB5865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638530" y="3380803"/>
            <a:ext cx="914400" cy="914400"/>
          </a:xfrm>
          <a:prstGeom prst="rect">
            <a:avLst/>
          </a:prstGeom>
        </p:spPr>
      </p:pic>
      <p:sp>
        <p:nvSpPr>
          <p:cNvPr id="81" name="TextBox 80">
            <a:extLst>
              <a:ext uri="{FF2B5EF4-FFF2-40B4-BE49-F238E27FC236}">
                <a16:creationId xmlns:a16="http://schemas.microsoft.com/office/drawing/2014/main" id="{8FA79654-51CA-4882-8A34-0CDB72E45F82}"/>
              </a:ext>
            </a:extLst>
          </p:cNvPr>
          <p:cNvSpPr txBox="1"/>
          <p:nvPr/>
        </p:nvSpPr>
        <p:spPr>
          <a:xfrm>
            <a:off x="10203279" y="3242891"/>
            <a:ext cx="1630398" cy="276999"/>
          </a:xfrm>
          <a:prstGeom prst="rect">
            <a:avLst/>
          </a:prstGeom>
          <a:noFill/>
        </p:spPr>
        <p:txBody>
          <a:bodyPr wrap="square" rtlCol="0">
            <a:spAutoFit/>
          </a:bodyPr>
          <a:lstStyle/>
          <a:p>
            <a:pPr algn="ctr"/>
            <a:r>
              <a:rPr lang="en-GB" sz="1200" b="1" i="1">
                <a:solidFill>
                  <a:schemeClr val="bg1"/>
                </a:solidFill>
              </a:rPr>
              <a:t>Practice Supervisor</a:t>
            </a:r>
          </a:p>
        </p:txBody>
      </p:sp>
      <p:sp>
        <p:nvSpPr>
          <p:cNvPr id="82" name="TextBox 81">
            <a:extLst>
              <a:ext uri="{FF2B5EF4-FFF2-40B4-BE49-F238E27FC236}">
                <a16:creationId xmlns:a16="http://schemas.microsoft.com/office/drawing/2014/main" id="{8C2E7B30-06BA-46ED-BD1F-2C5D18F20DE5}"/>
              </a:ext>
            </a:extLst>
          </p:cNvPr>
          <p:cNvSpPr txBox="1"/>
          <p:nvPr/>
        </p:nvSpPr>
        <p:spPr>
          <a:xfrm>
            <a:off x="10200104" y="4202080"/>
            <a:ext cx="1630398" cy="769441"/>
          </a:xfrm>
          <a:prstGeom prst="rect">
            <a:avLst/>
          </a:prstGeom>
          <a:noFill/>
        </p:spPr>
        <p:txBody>
          <a:bodyPr wrap="square" rtlCol="0">
            <a:spAutoFit/>
          </a:bodyPr>
          <a:lstStyle/>
          <a:p>
            <a:pPr algn="ctr"/>
            <a:r>
              <a:rPr lang="en-GB" sz="1100">
                <a:solidFill>
                  <a:schemeClr val="bg1"/>
                </a:solidFill>
              </a:rPr>
              <a:t>Screening returned, contact outcome determined and approved</a:t>
            </a:r>
          </a:p>
        </p:txBody>
      </p:sp>
    </p:spTree>
    <p:extLst>
      <p:ext uri="{BB962C8B-B14F-4D97-AF65-F5344CB8AC3E}">
        <p14:creationId xmlns:p14="http://schemas.microsoft.com/office/powerpoint/2010/main" val="3307472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A6A1A3-E327-4818-B638-C2ADF1941170}"/>
              </a:ext>
            </a:extLst>
          </p:cNvPr>
          <p:cNvSpPr/>
          <p:nvPr/>
        </p:nvSpPr>
        <p:spPr>
          <a:xfrm>
            <a:off x="110816" y="1226372"/>
            <a:ext cx="1986442" cy="5505503"/>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8CA45DE-277B-49E5-83B5-C5831B74BD22}"/>
              </a:ext>
            </a:extLst>
          </p:cNvPr>
          <p:cNvSpPr>
            <a:spLocks noGrp="1"/>
          </p:cNvSpPr>
          <p:nvPr>
            <p:ph type="title"/>
          </p:nvPr>
        </p:nvSpPr>
        <p:spPr>
          <a:xfrm>
            <a:off x="4034666" y="0"/>
            <a:ext cx="3096824" cy="1266354"/>
          </a:xfrm>
        </p:spPr>
        <p:txBody>
          <a:bodyPr>
            <a:normAutofit/>
          </a:bodyPr>
          <a:lstStyle/>
          <a:p>
            <a:pPr algn="ctr"/>
            <a:r>
              <a:rPr lang="en-GB" sz="3600" b="1">
                <a:solidFill>
                  <a:schemeClr val="tx2"/>
                </a:solidFill>
                <a:latin typeface="Arial" panose="020B0604020202020204" pitchFamily="34" charset="0"/>
                <a:cs typeface="Arial" panose="020B0604020202020204" pitchFamily="34" charset="0"/>
              </a:rPr>
              <a:t>Children in Care Team</a:t>
            </a:r>
          </a:p>
        </p:txBody>
      </p:sp>
      <p:sp>
        <p:nvSpPr>
          <p:cNvPr id="11" name="Oval 10">
            <a:extLst>
              <a:ext uri="{FF2B5EF4-FFF2-40B4-BE49-F238E27FC236}">
                <a16:creationId xmlns:a16="http://schemas.microsoft.com/office/drawing/2014/main" id="{D6CF34E2-1523-4509-BC13-C058678D2D31}"/>
              </a:ext>
            </a:extLst>
          </p:cNvPr>
          <p:cNvSpPr/>
          <p:nvPr/>
        </p:nvSpPr>
        <p:spPr>
          <a:xfrm>
            <a:off x="400863" y="2104210"/>
            <a:ext cx="1439856"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3 minutes 27 seconds</a:t>
            </a:r>
          </a:p>
        </p:txBody>
      </p:sp>
      <p:sp>
        <p:nvSpPr>
          <p:cNvPr id="12" name="Oval 11">
            <a:extLst>
              <a:ext uri="{FF2B5EF4-FFF2-40B4-BE49-F238E27FC236}">
                <a16:creationId xmlns:a16="http://schemas.microsoft.com/office/drawing/2014/main" id="{2B66D536-4060-4171-8563-B064F0D5A9AC}"/>
              </a:ext>
            </a:extLst>
          </p:cNvPr>
          <p:cNvSpPr/>
          <p:nvPr/>
        </p:nvSpPr>
        <p:spPr>
          <a:xfrm>
            <a:off x="511614" y="3395235"/>
            <a:ext cx="1204332"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70 seconds</a:t>
            </a:r>
          </a:p>
        </p:txBody>
      </p:sp>
      <p:sp>
        <p:nvSpPr>
          <p:cNvPr id="13" name="Oval 12">
            <a:extLst>
              <a:ext uri="{FF2B5EF4-FFF2-40B4-BE49-F238E27FC236}">
                <a16:creationId xmlns:a16="http://schemas.microsoft.com/office/drawing/2014/main" id="{ABCF4BAB-AA1D-463F-83D5-AF747D848859}"/>
              </a:ext>
            </a:extLst>
          </p:cNvPr>
          <p:cNvSpPr/>
          <p:nvPr/>
        </p:nvSpPr>
        <p:spPr>
          <a:xfrm>
            <a:off x="518624" y="4667482"/>
            <a:ext cx="1204332" cy="646331"/>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92</a:t>
            </a:r>
            <a:r>
              <a:rPr lang="en-GB" b="1">
                <a:solidFill>
                  <a:schemeClr val="tx1"/>
                </a:solidFill>
              </a:rPr>
              <a:t> </a:t>
            </a:r>
            <a:r>
              <a:rPr lang="en-GB" sz="1200" b="1">
                <a:solidFill>
                  <a:schemeClr val="tx1"/>
                </a:solidFill>
              </a:rPr>
              <a:t>seconds</a:t>
            </a:r>
          </a:p>
        </p:txBody>
      </p:sp>
      <p:sp>
        <p:nvSpPr>
          <p:cNvPr id="14" name="TextBox 13">
            <a:extLst>
              <a:ext uri="{FF2B5EF4-FFF2-40B4-BE49-F238E27FC236}">
                <a16:creationId xmlns:a16="http://schemas.microsoft.com/office/drawing/2014/main" id="{0C297396-5884-4FE8-A899-4701A60D6BC2}"/>
              </a:ext>
            </a:extLst>
          </p:cNvPr>
          <p:cNvSpPr txBox="1"/>
          <p:nvPr/>
        </p:nvSpPr>
        <p:spPr>
          <a:xfrm>
            <a:off x="384109" y="1629508"/>
            <a:ext cx="1459343" cy="461665"/>
          </a:xfrm>
          <a:prstGeom prst="rect">
            <a:avLst/>
          </a:prstGeom>
          <a:noFill/>
        </p:spPr>
        <p:txBody>
          <a:bodyPr wrap="square" rtlCol="0">
            <a:spAutoFit/>
          </a:bodyPr>
          <a:lstStyle/>
          <a:p>
            <a:pPr algn="ctr"/>
            <a:r>
              <a:rPr lang="en-GB" sz="1200" b="1"/>
              <a:t>Time to Find First Safety Plan</a:t>
            </a:r>
          </a:p>
        </p:txBody>
      </p:sp>
      <p:sp>
        <p:nvSpPr>
          <p:cNvPr id="15" name="TextBox 14">
            <a:extLst>
              <a:ext uri="{FF2B5EF4-FFF2-40B4-BE49-F238E27FC236}">
                <a16:creationId xmlns:a16="http://schemas.microsoft.com/office/drawing/2014/main" id="{DDF165DD-B22E-47EE-86FC-77B1E0EE0476}"/>
              </a:ext>
            </a:extLst>
          </p:cNvPr>
          <p:cNvSpPr txBox="1"/>
          <p:nvPr/>
        </p:nvSpPr>
        <p:spPr>
          <a:xfrm>
            <a:off x="479554" y="2769320"/>
            <a:ext cx="1282473" cy="646331"/>
          </a:xfrm>
          <a:prstGeom prst="rect">
            <a:avLst/>
          </a:prstGeom>
          <a:noFill/>
        </p:spPr>
        <p:txBody>
          <a:bodyPr wrap="square" rtlCol="0">
            <a:spAutoFit/>
          </a:bodyPr>
          <a:lstStyle/>
          <a:p>
            <a:pPr algn="ctr"/>
            <a:r>
              <a:rPr lang="en-GB" sz="1200" b="1"/>
              <a:t>Time to Find Number of Social Workers</a:t>
            </a:r>
          </a:p>
        </p:txBody>
      </p:sp>
      <p:sp>
        <p:nvSpPr>
          <p:cNvPr id="16" name="TextBox 15">
            <a:extLst>
              <a:ext uri="{FF2B5EF4-FFF2-40B4-BE49-F238E27FC236}">
                <a16:creationId xmlns:a16="http://schemas.microsoft.com/office/drawing/2014/main" id="{ADFCA652-551C-42DF-ADBE-532113E22245}"/>
              </a:ext>
            </a:extLst>
          </p:cNvPr>
          <p:cNvSpPr txBox="1"/>
          <p:nvPr/>
        </p:nvSpPr>
        <p:spPr>
          <a:xfrm>
            <a:off x="472543" y="4021151"/>
            <a:ext cx="1282473" cy="646331"/>
          </a:xfrm>
          <a:prstGeom prst="rect">
            <a:avLst/>
          </a:prstGeom>
          <a:noFill/>
        </p:spPr>
        <p:txBody>
          <a:bodyPr wrap="square" rtlCol="0">
            <a:spAutoFit/>
          </a:bodyPr>
          <a:lstStyle/>
          <a:p>
            <a:pPr algn="ctr"/>
            <a:r>
              <a:rPr lang="en-GB" sz="1200" b="1"/>
              <a:t>Time to Find Number of Placements</a:t>
            </a:r>
          </a:p>
        </p:txBody>
      </p:sp>
      <p:sp>
        <p:nvSpPr>
          <p:cNvPr id="17" name="TextBox 16">
            <a:extLst>
              <a:ext uri="{FF2B5EF4-FFF2-40B4-BE49-F238E27FC236}">
                <a16:creationId xmlns:a16="http://schemas.microsoft.com/office/drawing/2014/main" id="{13EF0791-B035-4393-BB2F-AB055B138D2B}"/>
              </a:ext>
            </a:extLst>
          </p:cNvPr>
          <p:cNvSpPr txBox="1"/>
          <p:nvPr/>
        </p:nvSpPr>
        <p:spPr>
          <a:xfrm>
            <a:off x="322190" y="5347355"/>
            <a:ext cx="1563694" cy="646331"/>
          </a:xfrm>
          <a:prstGeom prst="rect">
            <a:avLst/>
          </a:prstGeom>
          <a:noFill/>
        </p:spPr>
        <p:txBody>
          <a:bodyPr wrap="square" rtlCol="0">
            <a:spAutoFit/>
          </a:bodyPr>
          <a:lstStyle/>
          <a:p>
            <a:pPr algn="ctr"/>
            <a:r>
              <a:rPr lang="en-GB" sz="1200" b="1"/>
              <a:t>Adding each Visit to Summary of SW’s Involvement</a:t>
            </a:r>
          </a:p>
        </p:txBody>
      </p:sp>
      <p:sp>
        <p:nvSpPr>
          <p:cNvPr id="18" name="Oval 17">
            <a:extLst>
              <a:ext uri="{FF2B5EF4-FFF2-40B4-BE49-F238E27FC236}">
                <a16:creationId xmlns:a16="http://schemas.microsoft.com/office/drawing/2014/main" id="{4D9F2475-D644-4071-A274-60C564C50157}"/>
              </a:ext>
            </a:extLst>
          </p:cNvPr>
          <p:cNvSpPr/>
          <p:nvPr/>
        </p:nvSpPr>
        <p:spPr>
          <a:xfrm>
            <a:off x="501871" y="5998829"/>
            <a:ext cx="1204332"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65</a:t>
            </a:r>
            <a:r>
              <a:rPr lang="en-GB" b="1">
                <a:solidFill>
                  <a:schemeClr val="tx1"/>
                </a:solidFill>
              </a:rPr>
              <a:t> </a:t>
            </a:r>
            <a:r>
              <a:rPr lang="en-GB" sz="1200" b="1">
                <a:solidFill>
                  <a:schemeClr val="tx1"/>
                </a:solidFill>
              </a:rPr>
              <a:t>seconds</a:t>
            </a:r>
          </a:p>
        </p:txBody>
      </p:sp>
      <p:sp>
        <p:nvSpPr>
          <p:cNvPr id="19" name="Rectangle 18">
            <a:extLst>
              <a:ext uri="{FF2B5EF4-FFF2-40B4-BE49-F238E27FC236}">
                <a16:creationId xmlns:a16="http://schemas.microsoft.com/office/drawing/2014/main" id="{8D4C9F27-D61E-48C6-BFFD-1D968D34E3C3}"/>
              </a:ext>
            </a:extLst>
          </p:cNvPr>
          <p:cNvSpPr/>
          <p:nvPr/>
        </p:nvSpPr>
        <p:spPr>
          <a:xfrm>
            <a:off x="127570" y="1244910"/>
            <a:ext cx="1986442" cy="400110"/>
          </a:xfrm>
          <a:prstGeom prst="rect">
            <a:avLst/>
          </a:prstGeom>
          <a:noFill/>
        </p:spPr>
        <p:txBody>
          <a:bodyPr wrap="square" lIns="91440" tIns="45720" rIns="91440" bIns="45720">
            <a:spAutoFit/>
          </a:bodyPr>
          <a:lstStyle/>
          <a:p>
            <a:pPr algn="ctr"/>
            <a:r>
              <a:rPr lang="en-GB" sz="2000" b="1" cap="none" spc="50">
                <a:ln w="9525" cmpd="sng">
                  <a:solidFill>
                    <a:schemeClr val="accent2"/>
                  </a:solidFill>
                  <a:prstDash val="solid"/>
                </a:ln>
                <a:solidFill>
                  <a:srgbClr val="70AD47">
                    <a:tint val="1000"/>
                  </a:srgbClr>
                </a:solidFill>
                <a:effectLst>
                  <a:glow rad="38100">
                    <a:schemeClr val="accent1">
                      <a:alpha val="40000"/>
                    </a:schemeClr>
                  </a:glow>
                </a:effectLst>
              </a:rPr>
              <a:t>Key Measures</a:t>
            </a:r>
          </a:p>
        </p:txBody>
      </p:sp>
      <p:sp>
        <p:nvSpPr>
          <p:cNvPr id="20" name="Rectangle 19">
            <a:extLst>
              <a:ext uri="{FF2B5EF4-FFF2-40B4-BE49-F238E27FC236}">
                <a16:creationId xmlns:a16="http://schemas.microsoft.com/office/drawing/2014/main" id="{5B67DED1-A179-46FF-A03A-C858698CCB8F}"/>
              </a:ext>
            </a:extLst>
          </p:cNvPr>
          <p:cNvSpPr/>
          <p:nvPr/>
        </p:nvSpPr>
        <p:spPr>
          <a:xfrm>
            <a:off x="2212978" y="3378260"/>
            <a:ext cx="9868205" cy="217537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8F1CCDEC-CC7F-4D5B-BFA7-4807118EF419}"/>
              </a:ext>
            </a:extLst>
          </p:cNvPr>
          <p:cNvSpPr/>
          <p:nvPr/>
        </p:nvSpPr>
        <p:spPr>
          <a:xfrm>
            <a:off x="5052532" y="3354152"/>
            <a:ext cx="4189095" cy="400110"/>
          </a:xfrm>
          <a:prstGeom prst="rect">
            <a:avLst/>
          </a:prstGeom>
          <a:noFill/>
        </p:spPr>
        <p:txBody>
          <a:bodyPr wrap="none" lIns="91440" tIns="45720" rIns="91440" bIns="45720">
            <a:spAutoFit/>
          </a:bodyPr>
          <a:lstStyle/>
          <a:p>
            <a:pPr algn="ctr"/>
            <a:r>
              <a:rPr lang="en-GB" sz="2000" b="1" cap="none" spc="50">
                <a:ln w="9525" cmpd="sng">
                  <a:solidFill>
                    <a:schemeClr val="accent4"/>
                  </a:solidFill>
                  <a:prstDash val="solid"/>
                </a:ln>
                <a:solidFill>
                  <a:srgbClr val="70AD47">
                    <a:tint val="1000"/>
                  </a:srgbClr>
                </a:solidFill>
                <a:effectLst>
                  <a:glow rad="38100">
                    <a:schemeClr val="accent1">
                      <a:alpha val="40000"/>
                    </a:schemeClr>
                  </a:glow>
                </a:effectLst>
              </a:rPr>
              <a:t>Parenting Assessment Process</a:t>
            </a:r>
          </a:p>
        </p:txBody>
      </p:sp>
      <p:sp>
        <p:nvSpPr>
          <p:cNvPr id="49" name="Rectangle 48">
            <a:extLst>
              <a:ext uri="{FF2B5EF4-FFF2-40B4-BE49-F238E27FC236}">
                <a16:creationId xmlns:a16="http://schemas.microsoft.com/office/drawing/2014/main" id="{D602A647-2CE7-4DB9-B736-0A01E81FBF1D}"/>
              </a:ext>
            </a:extLst>
          </p:cNvPr>
          <p:cNvSpPr/>
          <p:nvPr/>
        </p:nvSpPr>
        <p:spPr>
          <a:xfrm>
            <a:off x="2221376" y="1224250"/>
            <a:ext cx="5130800" cy="20192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62632BAF-3D5F-4FDC-875F-1A05994342AD}"/>
              </a:ext>
            </a:extLst>
          </p:cNvPr>
          <p:cNvSpPr/>
          <p:nvPr/>
        </p:nvSpPr>
        <p:spPr>
          <a:xfrm>
            <a:off x="2677865" y="1211490"/>
            <a:ext cx="4051409" cy="400110"/>
          </a:xfrm>
          <a:prstGeom prst="rect">
            <a:avLst/>
          </a:prstGeom>
          <a:noFill/>
        </p:spPr>
        <p:txBody>
          <a:bodyPr wrap="square" lIns="91440" tIns="45720" rIns="91440" bIns="45720">
            <a:spAutoFit/>
          </a:bodyPr>
          <a:lstStyle/>
          <a:p>
            <a:pPr algn="ctr"/>
            <a:r>
              <a:rPr lang="en-GB" sz="2000" b="1" cap="none" spc="50" dirty="0">
                <a:ln w="9525" cmpd="sng">
                  <a:solidFill>
                    <a:schemeClr val="accent1"/>
                  </a:solidFill>
                  <a:prstDash val="solid"/>
                </a:ln>
                <a:solidFill>
                  <a:srgbClr val="70AD47">
                    <a:tint val="1000"/>
                  </a:srgbClr>
                </a:solidFill>
                <a:effectLst>
                  <a:glow rad="38100">
                    <a:schemeClr val="accent1">
                      <a:alpha val="40000"/>
                    </a:schemeClr>
                  </a:glow>
                </a:effectLst>
              </a:rPr>
              <a:t>Service Benefits</a:t>
            </a:r>
          </a:p>
        </p:txBody>
      </p:sp>
      <p:sp>
        <p:nvSpPr>
          <p:cNvPr id="51" name="TextBox 50">
            <a:extLst>
              <a:ext uri="{FF2B5EF4-FFF2-40B4-BE49-F238E27FC236}">
                <a16:creationId xmlns:a16="http://schemas.microsoft.com/office/drawing/2014/main" id="{11941FE7-A019-4A1F-B018-1854A9046C46}"/>
              </a:ext>
            </a:extLst>
          </p:cNvPr>
          <p:cNvSpPr txBox="1"/>
          <p:nvPr/>
        </p:nvSpPr>
        <p:spPr>
          <a:xfrm>
            <a:off x="2787983" y="1563945"/>
            <a:ext cx="4467259" cy="461665"/>
          </a:xfrm>
          <a:prstGeom prst="rect">
            <a:avLst/>
          </a:prstGeom>
          <a:noFill/>
        </p:spPr>
        <p:txBody>
          <a:bodyPr wrap="square" rtlCol="0">
            <a:spAutoFit/>
          </a:bodyPr>
          <a:lstStyle/>
          <a:p>
            <a:r>
              <a:rPr lang="en-GB" sz="1200" b="1" dirty="0">
                <a:solidFill>
                  <a:schemeClr val="bg1"/>
                </a:solidFill>
              </a:rPr>
              <a:t>Reduced Clicking</a:t>
            </a:r>
            <a:r>
              <a:rPr lang="en-GB" sz="1200" dirty="0">
                <a:solidFill>
                  <a:schemeClr val="bg1"/>
                </a:solidFill>
              </a:rPr>
              <a:t>– only having to click once rather than through many documents/screens</a:t>
            </a:r>
            <a:endParaRPr lang="en-GB" sz="1200" b="1" dirty="0">
              <a:solidFill>
                <a:schemeClr val="bg1"/>
              </a:solidFill>
            </a:endParaRPr>
          </a:p>
        </p:txBody>
      </p:sp>
      <p:sp>
        <p:nvSpPr>
          <p:cNvPr id="53" name="TextBox 52">
            <a:extLst>
              <a:ext uri="{FF2B5EF4-FFF2-40B4-BE49-F238E27FC236}">
                <a16:creationId xmlns:a16="http://schemas.microsoft.com/office/drawing/2014/main" id="{B67DF273-56CA-43B3-B3EE-B2EE82252714}"/>
              </a:ext>
            </a:extLst>
          </p:cNvPr>
          <p:cNvSpPr txBox="1"/>
          <p:nvPr/>
        </p:nvSpPr>
        <p:spPr>
          <a:xfrm>
            <a:off x="2849329" y="2606454"/>
            <a:ext cx="4406406" cy="646331"/>
          </a:xfrm>
          <a:prstGeom prst="rect">
            <a:avLst/>
          </a:prstGeom>
          <a:noFill/>
        </p:spPr>
        <p:txBody>
          <a:bodyPr wrap="square" rtlCol="0">
            <a:spAutoFit/>
          </a:bodyPr>
          <a:lstStyle/>
          <a:p>
            <a:r>
              <a:rPr lang="en-GB" sz="1200" b="1">
                <a:solidFill>
                  <a:schemeClr val="bg1"/>
                </a:solidFill>
              </a:rPr>
              <a:t>Having Results in Chronological Order </a:t>
            </a:r>
            <a:r>
              <a:rPr lang="en-GB" sz="1200">
                <a:solidFill>
                  <a:schemeClr val="bg1"/>
                </a:solidFill>
              </a:rPr>
              <a:t>– seeing search results in dated order would benefit locating records such as identifying the most recent danger statement</a:t>
            </a:r>
            <a:endParaRPr lang="en-GB" sz="1200" b="1">
              <a:solidFill>
                <a:schemeClr val="bg1"/>
              </a:solidFill>
            </a:endParaRPr>
          </a:p>
        </p:txBody>
      </p:sp>
      <p:pic>
        <p:nvPicPr>
          <p:cNvPr id="54" name="Graphic 53" descr="Social network with solid fill">
            <a:extLst>
              <a:ext uri="{FF2B5EF4-FFF2-40B4-BE49-F238E27FC236}">
                <a16:creationId xmlns:a16="http://schemas.microsoft.com/office/drawing/2014/main" id="{A96C6F96-65BB-4870-AB07-41149635EC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27900" y="2058982"/>
            <a:ext cx="523220" cy="523220"/>
          </a:xfrm>
          <a:prstGeom prst="rect">
            <a:avLst/>
          </a:prstGeom>
        </p:spPr>
      </p:pic>
      <p:pic>
        <p:nvPicPr>
          <p:cNvPr id="55" name="Graphic 54" descr="Open book with solid fill">
            <a:extLst>
              <a:ext uri="{FF2B5EF4-FFF2-40B4-BE49-F238E27FC236}">
                <a16:creationId xmlns:a16="http://schemas.microsoft.com/office/drawing/2014/main" id="{A087910B-9FD9-45B7-9549-D3ECB365DB9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39159" y="2608951"/>
            <a:ext cx="523220" cy="596332"/>
          </a:xfrm>
          <a:prstGeom prst="rect">
            <a:avLst/>
          </a:prstGeom>
        </p:spPr>
      </p:pic>
      <p:pic>
        <p:nvPicPr>
          <p:cNvPr id="5" name="Graphic 4" descr="Cursor with solid fill">
            <a:extLst>
              <a:ext uri="{FF2B5EF4-FFF2-40B4-BE49-F238E27FC236}">
                <a16:creationId xmlns:a16="http://schemas.microsoft.com/office/drawing/2014/main" id="{64E32EDF-C588-422F-8043-0E83F3CCE2A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21117" y="1501162"/>
            <a:ext cx="588579" cy="588579"/>
          </a:xfrm>
          <a:prstGeom prst="rect">
            <a:avLst/>
          </a:prstGeom>
        </p:spPr>
      </p:pic>
      <p:pic>
        <p:nvPicPr>
          <p:cNvPr id="7" name="Graphic 6" descr="List with solid fill">
            <a:extLst>
              <a:ext uri="{FF2B5EF4-FFF2-40B4-BE49-F238E27FC236}">
                <a16:creationId xmlns:a16="http://schemas.microsoft.com/office/drawing/2014/main" id="{3438B0F8-F127-4500-9577-98BA12B033A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61336" y="3843574"/>
            <a:ext cx="758781" cy="758781"/>
          </a:xfrm>
          <a:prstGeom prst="rect">
            <a:avLst/>
          </a:prstGeom>
        </p:spPr>
      </p:pic>
      <p:sp>
        <p:nvSpPr>
          <p:cNvPr id="60" name="TextBox 59">
            <a:extLst>
              <a:ext uri="{FF2B5EF4-FFF2-40B4-BE49-F238E27FC236}">
                <a16:creationId xmlns:a16="http://schemas.microsoft.com/office/drawing/2014/main" id="{459C14BA-4B24-4C04-9B62-89C0F69001BA}"/>
              </a:ext>
            </a:extLst>
          </p:cNvPr>
          <p:cNvSpPr txBox="1"/>
          <p:nvPr/>
        </p:nvSpPr>
        <p:spPr>
          <a:xfrm>
            <a:off x="2160062" y="3660432"/>
            <a:ext cx="1799820" cy="261610"/>
          </a:xfrm>
          <a:prstGeom prst="rect">
            <a:avLst/>
          </a:prstGeom>
          <a:noFill/>
        </p:spPr>
        <p:txBody>
          <a:bodyPr wrap="square" rtlCol="0">
            <a:spAutoFit/>
          </a:bodyPr>
          <a:lstStyle/>
          <a:p>
            <a:pPr algn="ctr"/>
            <a:r>
              <a:rPr lang="en-GB" sz="1100" b="1">
                <a:solidFill>
                  <a:schemeClr val="bg1"/>
                </a:solidFill>
              </a:rPr>
              <a:t>Purpose of Assessment</a:t>
            </a:r>
          </a:p>
        </p:txBody>
      </p:sp>
      <p:sp>
        <p:nvSpPr>
          <p:cNvPr id="61" name="TextBox 60">
            <a:extLst>
              <a:ext uri="{FF2B5EF4-FFF2-40B4-BE49-F238E27FC236}">
                <a16:creationId xmlns:a16="http://schemas.microsoft.com/office/drawing/2014/main" id="{3459365B-1F14-4EE9-A39A-592B8A7CBE86}"/>
              </a:ext>
            </a:extLst>
          </p:cNvPr>
          <p:cNvSpPr txBox="1"/>
          <p:nvPr/>
        </p:nvSpPr>
        <p:spPr>
          <a:xfrm>
            <a:off x="2143339" y="4590446"/>
            <a:ext cx="1677938" cy="600164"/>
          </a:xfrm>
          <a:prstGeom prst="rect">
            <a:avLst/>
          </a:prstGeom>
          <a:noFill/>
        </p:spPr>
        <p:txBody>
          <a:bodyPr wrap="square" rtlCol="0">
            <a:spAutoFit/>
          </a:bodyPr>
          <a:lstStyle/>
          <a:p>
            <a:pPr algn="ctr"/>
            <a:r>
              <a:rPr lang="en-GB" sz="1100">
                <a:solidFill>
                  <a:schemeClr val="bg1"/>
                </a:solidFill>
              </a:rPr>
              <a:t>Documents -&gt; Last Statement</a:t>
            </a:r>
          </a:p>
          <a:p>
            <a:pPr algn="ctr"/>
            <a:r>
              <a:rPr lang="en-GB" sz="1100">
                <a:solidFill>
                  <a:schemeClr val="bg1"/>
                </a:solidFill>
              </a:rPr>
              <a:t>Forms -&gt; Last Referral</a:t>
            </a:r>
          </a:p>
        </p:txBody>
      </p:sp>
      <p:cxnSp>
        <p:nvCxnSpPr>
          <p:cNvPr id="62" name="Straight Arrow Connector 61">
            <a:extLst>
              <a:ext uri="{FF2B5EF4-FFF2-40B4-BE49-F238E27FC236}">
                <a16:creationId xmlns:a16="http://schemas.microsoft.com/office/drawing/2014/main" id="{30FD30D4-B011-49D5-A92D-436434E562A4}"/>
              </a:ext>
            </a:extLst>
          </p:cNvPr>
          <p:cNvCxnSpPr/>
          <p:nvPr/>
        </p:nvCxnSpPr>
        <p:spPr>
          <a:xfrm>
            <a:off x="3456306" y="4198865"/>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9" name="Graphic 8" descr="Connections outline">
            <a:extLst>
              <a:ext uri="{FF2B5EF4-FFF2-40B4-BE49-F238E27FC236}">
                <a16:creationId xmlns:a16="http://schemas.microsoft.com/office/drawing/2014/main" id="{C59AC9AE-90A3-4903-A162-AB2B26DF9C1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17542" y="3837284"/>
            <a:ext cx="838442" cy="838442"/>
          </a:xfrm>
          <a:prstGeom prst="rect">
            <a:avLst/>
          </a:prstGeom>
        </p:spPr>
      </p:pic>
      <p:sp>
        <p:nvSpPr>
          <p:cNvPr id="65" name="TextBox 64">
            <a:extLst>
              <a:ext uri="{FF2B5EF4-FFF2-40B4-BE49-F238E27FC236}">
                <a16:creationId xmlns:a16="http://schemas.microsoft.com/office/drawing/2014/main" id="{61436B8F-698B-4890-A41B-65C72DACCD15}"/>
              </a:ext>
            </a:extLst>
          </p:cNvPr>
          <p:cNvSpPr txBox="1"/>
          <p:nvPr/>
        </p:nvSpPr>
        <p:spPr>
          <a:xfrm>
            <a:off x="3798248" y="3659619"/>
            <a:ext cx="1691936" cy="261610"/>
          </a:xfrm>
          <a:prstGeom prst="rect">
            <a:avLst/>
          </a:prstGeom>
          <a:noFill/>
        </p:spPr>
        <p:txBody>
          <a:bodyPr wrap="square" rtlCol="0">
            <a:spAutoFit/>
          </a:bodyPr>
          <a:lstStyle/>
          <a:p>
            <a:pPr algn="ctr"/>
            <a:r>
              <a:rPr lang="en-GB" sz="1100" b="1">
                <a:solidFill>
                  <a:schemeClr val="bg1"/>
                </a:solidFill>
              </a:rPr>
              <a:t>Relationship Page</a:t>
            </a:r>
          </a:p>
        </p:txBody>
      </p:sp>
      <p:cxnSp>
        <p:nvCxnSpPr>
          <p:cNvPr id="67" name="Straight Arrow Connector 66">
            <a:extLst>
              <a:ext uri="{FF2B5EF4-FFF2-40B4-BE49-F238E27FC236}">
                <a16:creationId xmlns:a16="http://schemas.microsoft.com/office/drawing/2014/main" id="{3C02C617-5C6D-491D-9422-4D957E5B2A01}"/>
              </a:ext>
            </a:extLst>
          </p:cNvPr>
          <p:cNvCxnSpPr/>
          <p:nvPr/>
        </p:nvCxnSpPr>
        <p:spPr>
          <a:xfrm>
            <a:off x="5119053" y="4198865"/>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57" name="Graphic 56" descr="Graduation cap with solid fill">
            <a:extLst>
              <a:ext uri="{FF2B5EF4-FFF2-40B4-BE49-F238E27FC236}">
                <a16:creationId xmlns:a16="http://schemas.microsoft.com/office/drawing/2014/main" id="{D29BC98F-48A4-4FB8-9578-62F04849E59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714703" y="3792596"/>
            <a:ext cx="533520" cy="533520"/>
          </a:xfrm>
          <a:prstGeom prst="rect">
            <a:avLst/>
          </a:prstGeom>
        </p:spPr>
      </p:pic>
      <p:pic>
        <p:nvPicPr>
          <p:cNvPr id="59" name="Graphic 58" descr="Stethoscope with solid fill">
            <a:extLst>
              <a:ext uri="{FF2B5EF4-FFF2-40B4-BE49-F238E27FC236}">
                <a16:creationId xmlns:a16="http://schemas.microsoft.com/office/drawing/2014/main" id="{6EE2D66D-AC5C-416F-98CA-8B501DA75E9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248902" y="3860709"/>
            <a:ext cx="381480" cy="381480"/>
          </a:xfrm>
          <a:prstGeom prst="rect">
            <a:avLst/>
          </a:prstGeom>
        </p:spPr>
      </p:pic>
      <p:pic>
        <p:nvPicPr>
          <p:cNvPr id="64" name="Graphic 63" descr="Diploma with solid fill">
            <a:extLst>
              <a:ext uri="{FF2B5EF4-FFF2-40B4-BE49-F238E27FC236}">
                <a16:creationId xmlns:a16="http://schemas.microsoft.com/office/drawing/2014/main" id="{75F50BFB-09D8-474C-B86C-98D7764F3B4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36682" y="4121766"/>
            <a:ext cx="533520" cy="533520"/>
          </a:xfrm>
          <a:prstGeom prst="rect">
            <a:avLst/>
          </a:prstGeom>
        </p:spPr>
      </p:pic>
      <p:sp>
        <p:nvSpPr>
          <p:cNvPr id="75" name="TextBox 74">
            <a:extLst>
              <a:ext uri="{FF2B5EF4-FFF2-40B4-BE49-F238E27FC236}">
                <a16:creationId xmlns:a16="http://schemas.microsoft.com/office/drawing/2014/main" id="{52067519-8D72-445A-8ED2-E61D9F56DDE9}"/>
              </a:ext>
            </a:extLst>
          </p:cNvPr>
          <p:cNvSpPr txBox="1"/>
          <p:nvPr/>
        </p:nvSpPr>
        <p:spPr>
          <a:xfrm>
            <a:off x="5356529" y="3659157"/>
            <a:ext cx="1691936" cy="261610"/>
          </a:xfrm>
          <a:prstGeom prst="rect">
            <a:avLst/>
          </a:prstGeom>
          <a:noFill/>
        </p:spPr>
        <p:txBody>
          <a:bodyPr wrap="square" rtlCol="0">
            <a:spAutoFit/>
          </a:bodyPr>
          <a:lstStyle/>
          <a:p>
            <a:pPr algn="ctr"/>
            <a:r>
              <a:rPr lang="en-GB" sz="1100" b="1">
                <a:solidFill>
                  <a:schemeClr val="bg1"/>
                </a:solidFill>
              </a:rPr>
              <a:t>Demographics Page</a:t>
            </a:r>
          </a:p>
        </p:txBody>
      </p:sp>
      <p:sp>
        <p:nvSpPr>
          <p:cNvPr id="76" name="TextBox 75">
            <a:extLst>
              <a:ext uri="{FF2B5EF4-FFF2-40B4-BE49-F238E27FC236}">
                <a16:creationId xmlns:a16="http://schemas.microsoft.com/office/drawing/2014/main" id="{F46F3EBB-8C8C-4287-818E-6F6EEC9D3A59}"/>
              </a:ext>
            </a:extLst>
          </p:cNvPr>
          <p:cNvSpPr txBox="1"/>
          <p:nvPr/>
        </p:nvSpPr>
        <p:spPr>
          <a:xfrm>
            <a:off x="6895686" y="3659157"/>
            <a:ext cx="1691936" cy="261610"/>
          </a:xfrm>
          <a:prstGeom prst="rect">
            <a:avLst/>
          </a:prstGeom>
          <a:noFill/>
        </p:spPr>
        <p:txBody>
          <a:bodyPr wrap="square" rtlCol="0">
            <a:spAutoFit/>
          </a:bodyPr>
          <a:lstStyle/>
          <a:p>
            <a:pPr algn="ctr"/>
            <a:r>
              <a:rPr lang="en-GB" sz="1100" b="1">
                <a:solidFill>
                  <a:schemeClr val="bg1"/>
                </a:solidFill>
              </a:rPr>
              <a:t>Child Record</a:t>
            </a:r>
          </a:p>
        </p:txBody>
      </p:sp>
      <p:sp>
        <p:nvSpPr>
          <p:cNvPr id="77" name="TextBox 76">
            <a:extLst>
              <a:ext uri="{FF2B5EF4-FFF2-40B4-BE49-F238E27FC236}">
                <a16:creationId xmlns:a16="http://schemas.microsoft.com/office/drawing/2014/main" id="{B5DCB3F2-E388-4808-80E1-5975BA5CE058}"/>
              </a:ext>
            </a:extLst>
          </p:cNvPr>
          <p:cNvSpPr txBox="1"/>
          <p:nvPr/>
        </p:nvSpPr>
        <p:spPr>
          <a:xfrm>
            <a:off x="8349858" y="3657765"/>
            <a:ext cx="1691936" cy="261610"/>
          </a:xfrm>
          <a:prstGeom prst="rect">
            <a:avLst/>
          </a:prstGeom>
          <a:noFill/>
        </p:spPr>
        <p:txBody>
          <a:bodyPr wrap="square" rtlCol="0">
            <a:spAutoFit/>
          </a:bodyPr>
          <a:lstStyle/>
          <a:p>
            <a:pPr algn="ctr"/>
            <a:r>
              <a:rPr lang="en-GB" sz="1100" b="1">
                <a:solidFill>
                  <a:schemeClr val="bg1"/>
                </a:solidFill>
              </a:rPr>
              <a:t>Child’s Needs Section</a:t>
            </a:r>
          </a:p>
        </p:txBody>
      </p:sp>
      <p:sp>
        <p:nvSpPr>
          <p:cNvPr id="78" name="TextBox 77">
            <a:extLst>
              <a:ext uri="{FF2B5EF4-FFF2-40B4-BE49-F238E27FC236}">
                <a16:creationId xmlns:a16="http://schemas.microsoft.com/office/drawing/2014/main" id="{0B77FCF1-6D85-4DED-B74E-A43E2C2CF5F4}"/>
              </a:ext>
            </a:extLst>
          </p:cNvPr>
          <p:cNvSpPr txBox="1"/>
          <p:nvPr/>
        </p:nvSpPr>
        <p:spPr>
          <a:xfrm>
            <a:off x="9991783" y="3529338"/>
            <a:ext cx="2004857" cy="261610"/>
          </a:xfrm>
          <a:prstGeom prst="rect">
            <a:avLst/>
          </a:prstGeom>
          <a:noFill/>
        </p:spPr>
        <p:txBody>
          <a:bodyPr wrap="square" rtlCol="0">
            <a:spAutoFit/>
          </a:bodyPr>
          <a:lstStyle/>
          <a:p>
            <a:pPr algn="ctr"/>
            <a:r>
              <a:rPr lang="en-GB" sz="1100" b="1">
                <a:solidFill>
                  <a:schemeClr val="bg1"/>
                </a:solidFill>
              </a:rPr>
              <a:t>Safety Plan for Family Time</a:t>
            </a:r>
          </a:p>
        </p:txBody>
      </p:sp>
      <p:pic>
        <p:nvPicPr>
          <p:cNvPr id="69" name="Graphic 68" descr="Child with balloon with solid fill">
            <a:extLst>
              <a:ext uri="{FF2B5EF4-FFF2-40B4-BE49-F238E27FC236}">
                <a16:creationId xmlns:a16="http://schemas.microsoft.com/office/drawing/2014/main" id="{395233E3-A19D-4D46-8B60-928F22553076}"/>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352176" y="3865615"/>
            <a:ext cx="697877" cy="697877"/>
          </a:xfrm>
          <a:prstGeom prst="rect">
            <a:avLst/>
          </a:prstGeom>
        </p:spPr>
      </p:pic>
      <p:pic>
        <p:nvPicPr>
          <p:cNvPr id="71" name="Graphic 70" descr="Address Book with solid fill">
            <a:extLst>
              <a:ext uri="{FF2B5EF4-FFF2-40B4-BE49-F238E27FC236}">
                <a16:creationId xmlns:a16="http://schemas.microsoft.com/office/drawing/2014/main" id="{26FDAD4A-6B40-4796-B1BC-F5C9FFC9845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8738832" y="3876742"/>
            <a:ext cx="778544" cy="778544"/>
          </a:xfrm>
          <a:prstGeom prst="rect">
            <a:avLst/>
          </a:prstGeom>
        </p:spPr>
      </p:pic>
      <p:pic>
        <p:nvPicPr>
          <p:cNvPr id="73" name="Graphic 72" descr="Medical with solid fill">
            <a:extLst>
              <a:ext uri="{FF2B5EF4-FFF2-40B4-BE49-F238E27FC236}">
                <a16:creationId xmlns:a16="http://schemas.microsoft.com/office/drawing/2014/main" id="{F210FFB7-6A28-40BC-8D26-0202BB4D0287}"/>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0532706" y="3872642"/>
            <a:ext cx="914400" cy="914400"/>
          </a:xfrm>
          <a:prstGeom prst="rect">
            <a:avLst/>
          </a:prstGeom>
        </p:spPr>
      </p:pic>
      <p:cxnSp>
        <p:nvCxnSpPr>
          <p:cNvPr id="87" name="Straight Arrow Connector 86">
            <a:extLst>
              <a:ext uri="{FF2B5EF4-FFF2-40B4-BE49-F238E27FC236}">
                <a16:creationId xmlns:a16="http://schemas.microsoft.com/office/drawing/2014/main" id="{B7B67C2F-1FBC-475A-9F1F-7C493253F785}"/>
              </a:ext>
            </a:extLst>
          </p:cNvPr>
          <p:cNvCxnSpPr/>
          <p:nvPr/>
        </p:nvCxnSpPr>
        <p:spPr>
          <a:xfrm>
            <a:off x="6813904" y="4198865"/>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77CCFA04-CDBB-4262-A068-5E10291C396B}"/>
              </a:ext>
            </a:extLst>
          </p:cNvPr>
          <p:cNvCxnSpPr/>
          <p:nvPr/>
        </p:nvCxnSpPr>
        <p:spPr>
          <a:xfrm>
            <a:off x="8102499" y="4198865"/>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BB1465E8-A575-4580-9451-8F58C662AFC8}"/>
              </a:ext>
            </a:extLst>
          </p:cNvPr>
          <p:cNvCxnSpPr/>
          <p:nvPr/>
        </p:nvCxnSpPr>
        <p:spPr>
          <a:xfrm>
            <a:off x="9734057" y="4205429"/>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5A548ED3-53D9-46A6-BA2C-971DEBD29313}"/>
              </a:ext>
            </a:extLst>
          </p:cNvPr>
          <p:cNvCxnSpPr>
            <a:cxnSpLocks/>
          </p:cNvCxnSpPr>
          <p:nvPr/>
        </p:nvCxnSpPr>
        <p:spPr>
          <a:xfrm>
            <a:off x="2339159" y="5372160"/>
            <a:ext cx="9586141" cy="0"/>
          </a:xfrm>
          <a:prstGeom prst="straightConnector1">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421CF237-354C-4806-A682-800605EAAC84}"/>
              </a:ext>
            </a:extLst>
          </p:cNvPr>
          <p:cNvSpPr txBox="1"/>
          <p:nvPr/>
        </p:nvSpPr>
        <p:spPr>
          <a:xfrm>
            <a:off x="5795494" y="5125276"/>
            <a:ext cx="2505941" cy="430887"/>
          </a:xfrm>
          <a:prstGeom prst="rect">
            <a:avLst/>
          </a:prstGeom>
          <a:solidFill>
            <a:schemeClr val="accent4"/>
          </a:solidFill>
        </p:spPr>
        <p:txBody>
          <a:bodyPr wrap="square" rtlCol="0">
            <a:spAutoFit/>
          </a:bodyPr>
          <a:lstStyle/>
          <a:p>
            <a:pPr algn="ctr"/>
            <a:r>
              <a:rPr lang="en-GB" sz="1100" b="1">
                <a:solidFill>
                  <a:schemeClr val="bg1"/>
                </a:solidFill>
              </a:rPr>
              <a:t>~50 Documents Searched</a:t>
            </a:r>
          </a:p>
          <a:p>
            <a:pPr algn="ctr"/>
            <a:r>
              <a:rPr lang="en-GB" sz="1100" b="1">
                <a:solidFill>
                  <a:schemeClr val="bg1"/>
                </a:solidFill>
              </a:rPr>
              <a:t>~30 hours to Produce Assessment</a:t>
            </a:r>
          </a:p>
        </p:txBody>
      </p:sp>
      <p:grpSp>
        <p:nvGrpSpPr>
          <p:cNvPr id="91" name="Group 90">
            <a:extLst>
              <a:ext uri="{FF2B5EF4-FFF2-40B4-BE49-F238E27FC236}">
                <a16:creationId xmlns:a16="http://schemas.microsoft.com/office/drawing/2014/main" id="{F7085D2D-9217-4722-9650-93DB2D5C2244}"/>
              </a:ext>
            </a:extLst>
          </p:cNvPr>
          <p:cNvGrpSpPr/>
          <p:nvPr/>
        </p:nvGrpSpPr>
        <p:grpSpPr>
          <a:xfrm>
            <a:off x="7443739" y="279114"/>
            <a:ext cx="4580635" cy="2951454"/>
            <a:chOff x="9004300" y="1187077"/>
            <a:chExt cx="2819400" cy="1560591"/>
          </a:xfrm>
        </p:grpSpPr>
        <p:sp>
          <p:nvSpPr>
            <p:cNvPr id="92" name="Rectangle 91">
              <a:extLst>
                <a:ext uri="{FF2B5EF4-FFF2-40B4-BE49-F238E27FC236}">
                  <a16:creationId xmlns:a16="http://schemas.microsoft.com/office/drawing/2014/main" id="{E607DDC3-3F2E-4A21-9CE7-B3A1BE1762AB}"/>
                </a:ext>
              </a:extLst>
            </p:cNvPr>
            <p:cNvSpPr/>
            <p:nvPr/>
          </p:nvSpPr>
          <p:spPr>
            <a:xfrm>
              <a:off x="9004300" y="1187077"/>
              <a:ext cx="2819400" cy="156059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1000"/>
            </a:p>
          </p:txBody>
        </p:sp>
        <p:sp>
          <p:nvSpPr>
            <p:cNvPr id="93" name="Rectangle 92">
              <a:extLst>
                <a:ext uri="{FF2B5EF4-FFF2-40B4-BE49-F238E27FC236}">
                  <a16:creationId xmlns:a16="http://schemas.microsoft.com/office/drawing/2014/main" id="{F5701B7C-E24C-4BA8-9BAB-002A183A6038}"/>
                </a:ext>
              </a:extLst>
            </p:cNvPr>
            <p:cNvSpPr/>
            <p:nvPr/>
          </p:nvSpPr>
          <p:spPr>
            <a:xfrm>
              <a:off x="9922637" y="1841499"/>
              <a:ext cx="991904" cy="246572"/>
            </a:xfrm>
            <a:prstGeom prst="rect">
              <a:avLst/>
            </a:prstGeom>
            <a:noFill/>
          </p:spPr>
          <p:txBody>
            <a:bodyPr wrap="none" lIns="91440" tIns="45720" rIns="91440" bIns="45720">
              <a:spAutoFit/>
            </a:bodyPr>
            <a:lstStyle/>
            <a:p>
              <a:pPr algn="ctr"/>
              <a:r>
                <a:rPr lang="en-GB" sz="2000" b="1" cap="none" spc="50">
                  <a:ln w="9525" cmpd="sng">
                    <a:solidFill>
                      <a:schemeClr val="accent5"/>
                    </a:solidFill>
                    <a:prstDash val="solid"/>
                  </a:ln>
                  <a:solidFill>
                    <a:srgbClr val="70AD47">
                      <a:tint val="1000"/>
                    </a:srgbClr>
                  </a:solidFill>
                  <a:effectLst>
                    <a:glow rad="38100">
                      <a:schemeClr val="accent1">
                        <a:alpha val="40000"/>
                      </a:schemeClr>
                    </a:glow>
                  </a:effectLst>
                </a:rPr>
                <a:t>Main Tasks</a:t>
              </a:r>
            </a:p>
          </p:txBody>
        </p:sp>
      </p:grpSp>
      <p:sp>
        <p:nvSpPr>
          <p:cNvPr id="98" name="TextBox 97">
            <a:extLst>
              <a:ext uri="{FF2B5EF4-FFF2-40B4-BE49-F238E27FC236}">
                <a16:creationId xmlns:a16="http://schemas.microsoft.com/office/drawing/2014/main" id="{3D29A0B1-5FC2-41C9-9B14-06B0491C6D50}"/>
              </a:ext>
            </a:extLst>
          </p:cNvPr>
          <p:cNvSpPr txBox="1"/>
          <p:nvPr/>
        </p:nvSpPr>
        <p:spPr>
          <a:xfrm>
            <a:off x="7536001" y="1944329"/>
            <a:ext cx="1611530"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Pathway Plans</a:t>
            </a:r>
          </a:p>
        </p:txBody>
      </p:sp>
      <p:sp>
        <p:nvSpPr>
          <p:cNvPr id="48" name="TextBox 47">
            <a:extLst>
              <a:ext uri="{FF2B5EF4-FFF2-40B4-BE49-F238E27FC236}">
                <a16:creationId xmlns:a16="http://schemas.microsoft.com/office/drawing/2014/main" id="{CB28C6D0-8D48-4F00-AB7A-AEC6EBFC6E6A}"/>
              </a:ext>
            </a:extLst>
          </p:cNvPr>
          <p:cNvSpPr txBox="1"/>
          <p:nvPr/>
        </p:nvSpPr>
        <p:spPr>
          <a:xfrm>
            <a:off x="7536681" y="1499822"/>
            <a:ext cx="1307503"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Court Work</a:t>
            </a:r>
          </a:p>
        </p:txBody>
      </p:sp>
      <p:sp>
        <p:nvSpPr>
          <p:cNvPr id="52" name="TextBox 51">
            <a:extLst>
              <a:ext uri="{FF2B5EF4-FFF2-40B4-BE49-F238E27FC236}">
                <a16:creationId xmlns:a16="http://schemas.microsoft.com/office/drawing/2014/main" id="{3B82F6E8-24F7-4D72-AC5A-0FBDC94AD0E3}"/>
              </a:ext>
            </a:extLst>
          </p:cNvPr>
          <p:cNvSpPr txBox="1"/>
          <p:nvPr/>
        </p:nvSpPr>
        <p:spPr>
          <a:xfrm>
            <a:off x="9109890" y="2115152"/>
            <a:ext cx="1579467"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Mapping Forms</a:t>
            </a:r>
          </a:p>
        </p:txBody>
      </p:sp>
      <p:sp>
        <p:nvSpPr>
          <p:cNvPr id="56" name="TextBox 55">
            <a:extLst>
              <a:ext uri="{FF2B5EF4-FFF2-40B4-BE49-F238E27FC236}">
                <a16:creationId xmlns:a16="http://schemas.microsoft.com/office/drawing/2014/main" id="{C2095861-C156-4699-BCE4-F3A32A2D9EBD}"/>
              </a:ext>
            </a:extLst>
          </p:cNvPr>
          <p:cNvSpPr txBox="1"/>
          <p:nvPr/>
        </p:nvSpPr>
        <p:spPr>
          <a:xfrm>
            <a:off x="9689746" y="376150"/>
            <a:ext cx="2295596"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Pre-Meeting Report for Looked After Children</a:t>
            </a:r>
          </a:p>
        </p:txBody>
      </p:sp>
      <p:sp>
        <p:nvSpPr>
          <p:cNvPr id="58" name="TextBox 57">
            <a:extLst>
              <a:ext uri="{FF2B5EF4-FFF2-40B4-BE49-F238E27FC236}">
                <a16:creationId xmlns:a16="http://schemas.microsoft.com/office/drawing/2014/main" id="{2743E1A0-B81C-44F3-9FC1-5EF11273EC9F}"/>
              </a:ext>
            </a:extLst>
          </p:cNvPr>
          <p:cNvSpPr txBox="1"/>
          <p:nvPr/>
        </p:nvSpPr>
        <p:spPr>
          <a:xfrm>
            <a:off x="10466550" y="1193540"/>
            <a:ext cx="1458750"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Child in Need Meetings</a:t>
            </a:r>
          </a:p>
        </p:txBody>
      </p:sp>
      <p:sp>
        <p:nvSpPr>
          <p:cNvPr id="63" name="TextBox 62">
            <a:extLst>
              <a:ext uri="{FF2B5EF4-FFF2-40B4-BE49-F238E27FC236}">
                <a16:creationId xmlns:a16="http://schemas.microsoft.com/office/drawing/2014/main" id="{2472212E-6BAB-4271-B854-E52DD7803491}"/>
              </a:ext>
            </a:extLst>
          </p:cNvPr>
          <p:cNvSpPr txBox="1"/>
          <p:nvPr/>
        </p:nvSpPr>
        <p:spPr>
          <a:xfrm>
            <a:off x="7530934" y="1012974"/>
            <a:ext cx="1105399"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Care Plan</a:t>
            </a:r>
          </a:p>
        </p:txBody>
      </p:sp>
      <p:sp>
        <p:nvSpPr>
          <p:cNvPr id="66" name="TextBox 65">
            <a:extLst>
              <a:ext uri="{FF2B5EF4-FFF2-40B4-BE49-F238E27FC236}">
                <a16:creationId xmlns:a16="http://schemas.microsoft.com/office/drawing/2014/main" id="{365D4777-C9CF-4AE2-B76A-5EE3B33D0012}"/>
              </a:ext>
            </a:extLst>
          </p:cNvPr>
          <p:cNvSpPr txBox="1"/>
          <p:nvPr/>
        </p:nvSpPr>
        <p:spPr>
          <a:xfrm>
            <a:off x="8723528" y="914161"/>
            <a:ext cx="1840997"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Information Gather for Section 47’s</a:t>
            </a:r>
          </a:p>
        </p:txBody>
      </p:sp>
      <p:sp>
        <p:nvSpPr>
          <p:cNvPr id="68" name="TextBox 67">
            <a:extLst>
              <a:ext uri="{FF2B5EF4-FFF2-40B4-BE49-F238E27FC236}">
                <a16:creationId xmlns:a16="http://schemas.microsoft.com/office/drawing/2014/main" id="{1FF4DE98-F160-46DF-8F64-7E5652D4DA2A}"/>
              </a:ext>
            </a:extLst>
          </p:cNvPr>
          <p:cNvSpPr txBox="1"/>
          <p:nvPr/>
        </p:nvSpPr>
        <p:spPr>
          <a:xfrm>
            <a:off x="10700011" y="1835014"/>
            <a:ext cx="1281662"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Supervision Meetings</a:t>
            </a:r>
          </a:p>
        </p:txBody>
      </p:sp>
      <p:sp>
        <p:nvSpPr>
          <p:cNvPr id="70" name="TextBox 69">
            <a:extLst>
              <a:ext uri="{FF2B5EF4-FFF2-40B4-BE49-F238E27FC236}">
                <a16:creationId xmlns:a16="http://schemas.microsoft.com/office/drawing/2014/main" id="{10727851-C0B1-4492-9265-9C4C973BE93F}"/>
              </a:ext>
            </a:extLst>
          </p:cNvPr>
          <p:cNvSpPr txBox="1"/>
          <p:nvPr/>
        </p:nvSpPr>
        <p:spPr>
          <a:xfrm>
            <a:off x="7555459" y="347822"/>
            <a:ext cx="1348876"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Parenting Assessment</a:t>
            </a:r>
          </a:p>
        </p:txBody>
      </p:sp>
      <p:sp>
        <p:nvSpPr>
          <p:cNvPr id="72" name="TextBox 71">
            <a:extLst>
              <a:ext uri="{FF2B5EF4-FFF2-40B4-BE49-F238E27FC236}">
                <a16:creationId xmlns:a16="http://schemas.microsoft.com/office/drawing/2014/main" id="{F6EF1B89-0A09-4AE6-B44F-A9EF9DEAB73A}"/>
              </a:ext>
            </a:extLst>
          </p:cNvPr>
          <p:cNvSpPr txBox="1"/>
          <p:nvPr/>
        </p:nvSpPr>
        <p:spPr>
          <a:xfrm>
            <a:off x="9646913" y="2604248"/>
            <a:ext cx="2278387" cy="584269"/>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Background Information for Summaries</a:t>
            </a:r>
          </a:p>
        </p:txBody>
      </p:sp>
      <p:sp>
        <p:nvSpPr>
          <p:cNvPr id="74" name="TextBox 73">
            <a:extLst>
              <a:ext uri="{FF2B5EF4-FFF2-40B4-BE49-F238E27FC236}">
                <a16:creationId xmlns:a16="http://schemas.microsoft.com/office/drawing/2014/main" id="{E44A805D-D990-4F80-80E2-905DD5D2DFD2}"/>
              </a:ext>
            </a:extLst>
          </p:cNvPr>
          <p:cNvSpPr txBox="1"/>
          <p:nvPr/>
        </p:nvSpPr>
        <p:spPr>
          <a:xfrm>
            <a:off x="7550376" y="2793146"/>
            <a:ext cx="1944749"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Strategy Meetings</a:t>
            </a:r>
          </a:p>
        </p:txBody>
      </p:sp>
      <p:sp>
        <p:nvSpPr>
          <p:cNvPr id="4" name="Rectangle 3">
            <a:extLst>
              <a:ext uri="{FF2B5EF4-FFF2-40B4-BE49-F238E27FC236}">
                <a16:creationId xmlns:a16="http://schemas.microsoft.com/office/drawing/2014/main" id="{64F5C392-46AB-4BA1-AC17-3A964F46888D}"/>
              </a:ext>
            </a:extLst>
          </p:cNvPr>
          <p:cNvSpPr/>
          <p:nvPr/>
        </p:nvSpPr>
        <p:spPr>
          <a:xfrm>
            <a:off x="2221376" y="5701330"/>
            <a:ext cx="7672783" cy="94382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TextBox 78">
            <a:extLst>
              <a:ext uri="{FF2B5EF4-FFF2-40B4-BE49-F238E27FC236}">
                <a16:creationId xmlns:a16="http://schemas.microsoft.com/office/drawing/2014/main" id="{0C02A677-5093-46C3-8DCC-F7A298A711FB}"/>
              </a:ext>
            </a:extLst>
          </p:cNvPr>
          <p:cNvSpPr txBox="1"/>
          <p:nvPr/>
        </p:nvSpPr>
        <p:spPr>
          <a:xfrm>
            <a:off x="2808298" y="2009583"/>
            <a:ext cx="4406406" cy="646331"/>
          </a:xfrm>
          <a:prstGeom prst="rect">
            <a:avLst/>
          </a:prstGeom>
          <a:noFill/>
        </p:spPr>
        <p:txBody>
          <a:bodyPr wrap="square" rtlCol="0">
            <a:spAutoFit/>
          </a:bodyPr>
          <a:lstStyle/>
          <a:p>
            <a:r>
              <a:rPr lang="en-GB" sz="1200" b="1">
                <a:solidFill>
                  <a:schemeClr val="bg1"/>
                </a:solidFill>
              </a:rPr>
              <a:t>Better Access to Relationships – </a:t>
            </a:r>
            <a:r>
              <a:rPr lang="en-GB" sz="1200">
                <a:solidFill>
                  <a:schemeClr val="bg1"/>
                </a:solidFill>
              </a:rPr>
              <a:t>eco maps will aid in filling out relationships page of parenting assessment and family &amp; network details for Strategy Meetings  </a:t>
            </a:r>
            <a:endParaRPr lang="en-GB" sz="1200" b="1">
              <a:solidFill>
                <a:schemeClr val="bg1"/>
              </a:solidFill>
            </a:endParaRPr>
          </a:p>
        </p:txBody>
      </p:sp>
      <p:sp>
        <p:nvSpPr>
          <p:cNvPr id="80" name="TextBox 79">
            <a:extLst>
              <a:ext uri="{FF2B5EF4-FFF2-40B4-BE49-F238E27FC236}">
                <a16:creationId xmlns:a16="http://schemas.microsoft.com/office/drawing/2014/main" id="{C1721121-0FC8-4AA1-B664-40B8F3673EDC}"/>
              </a:ext>
            </a:extLst>
          </p:cNvPr>
          <p:cNvSpPr txBox="1"/>
          <p:nvPr/>
        </p:nvSpPr>
        <p:spPr>
          <a:xfrm>
            <a:off x="7584296" y="2370959"/>
            <a:ext cx="1611530" cy="357054"/>
          </a:xfrm>
          <a:prstGeom prst="ellipse">
            <a:avLst/>
          </a:prstGeom>
          <a:solidFill>
            <a:schemeClr val="accent5">
              <a:lumMod val="60000"/>
              <a:lumOff val="40000"/>
            </a:schemeClr>
          </a:solidFill>
          <a:ln w="28575">
            <a:solidFill>
              <a:schemeClr val="accent5">
                <a:lumMod val="50000"/>
              </a:schemeClr>
            </a:solidFill>
          </a:ln>
        </p:spPr>
        <p:txBody>
          <a:bodyPr wrap="square" rtlCol="0">
            <a:spAutoFit/>
          </a:bodyPr>
          <a:lstStyle/>
          <a:p>
            <a:pPr algn="ctr"/>
            <a:r>
              <a:rPr lang="en-GB" sz="1050"/>
              <a:t>Placement Plan</a:t>
            </a:r>
          </a:p>
        </p:txBody>
      </p:sp>
      <p:sp>
        <p:nvSpPr>
          <p:cNvPr id="82" name="TextBox 81">
            <a:extLst>
              <a:ext uri="{FF2B5EF4-FFF2-40B4-BE49-F238E27FC236}">
                <a16:creationId xmlns:a16="http://schemas.microsoft.com/office/drawing/2014/main" id="{34855BED-C65B-4085-A411-C100B2CA37F2}"/>
              </a:ext>
            </a:extLst>
          </p:cNvPr>
          <p:cNvSpPr txBox="1"/>
          <p:nvPr/>
        </p:nvSpPr>
        <p:spPr>
          <a:xfrm>
            <a:off x="3668475" y="4678555"/>
            <a:ext cx="1677938" cy="430887"/>
          </a:xfrm>
          <a:prstGeom prst="rect">
            <a:avLst/>
          </a:prstGeom>
          <a:noFill/>
        </p:spPr>
        <p:txBody>
          <a:bodyPr wrap="square" rtlCol="0">
            <a:spAutoFit/>
          </a:bodyPr>
          <a:lstStyle/>
          <a:p>
            <a:pPr algn="ctr"/>
            <a:r>
              <a:rPr lang="en-GB" sz="1100">
                <a:solidFill>
                  <a:schemeClr val="bg1"/>
                </a:solidFill>
              </a:rPr>
              <a:t>Takes around 30 minutes to complete </a:t>
            </a:r>
          </a:p>
        </p:txBody>
      </p:sp>
      <p:sp>
        <p:nvSpPr>
          <p:cNvPr id="83" name="TextBox 82">
            <a:extLst>
              <a:ext uri="{FF2B5EF4-FFF2-40B4-BE49-F238E27FC236}">
                <a16:creationId xmlns:a16="http://schemas.microsoft.com/office/drawing/2014/main" id="{7A329710-57B6-4DF9-AE23-E98AEE814E7C}"/>
              </a:ext>
            </a:extLst>
          </p:cNvPr>
          <p:cNvSpPr txBox="1"/>
          <p:nvPr/>
        </p:nvSpPr>
        <p:spPr>
          <a:xfrm>
            <a:off x="6801910" y="4486473"/>
            <a:ext cx="1797113" cy="769441"/>
          </a:xfrm>
          <a:prstGeom prst="rect">
            <a:avLst/>
          </a:prstGeom>
          <a:noFill/>
        </p:spPr>
        <p:txBody>
          <a:bodyPr wrap="square" rtlCol="0">
            <a:spAutoFit/>
          </a:bodyPr>
          <a:lstStyle/>
          <a:p>
            <a:pPr algn="ctr"/>
            <a:r>
              <a:rPr lang="en-GB" sz="1100">
                <a:solidFill>
                  <a:schemeClr val="bg1"/>
                </a:solidFill>
              </a:rPr>
              <a:t>Previous Statement / Forms / Check Status</a:t>
            </a:r>
          </a:p>
          <a:p>
            <a:pPr algn="ctr"/>
            <a:r>
              <a:rPr lang="en-GB" sz="1100">
                <a:solidFill>
                  <a:schemeClr val="bg1"/>
                </a:solidFill>
              </a:rPr>
              <a:t>Documents -&gt; Last Court Statement</a:t>
            </a:r>
          </a:p>
        </p:txBody>
      </p:sp>
      <p:sp>
        <p:nvSpPr>
          <p:cNvPr id="84" name="TextBox 83">
            <a:extLst>
              <a:ext uri="{FF2B5EF4-FFF2-40B4-BE49-F238E27FC236}">
                <a16:creationId xmlns:a16="http://schemas.microsoft.com/office/drawing/2014/main" id="{FD24C402-3900-45E3-86DC-BE590EA4FCF4}"/>
              </a:ext>
            </a:extLst>
          </p:cNvPr>
          <p:cNvSpPr txBox="1"/>
          <p:nvPr/>
        </p:nvSpPr>
        <p:spPr>
          <a:xfrm>
            <a:off x="8259286" y="4644746"/>
            <a:ext cx="1797113" cy="600164"/>
          </a:xfrm>
          <a:prstGeom prst="rect">
            <a:avLst/>
          </a:prstGeom>
          <a:noFill/>
        </p:spPr>
        <p:txBody>
          <a:bodyPr wrap="square" rtlCol="0">
            <a:spAutoFit/>
          </a:bodyPr>
          <a:lstStyle/>
          <a:p>
            <a:pPr algn="ctr"/>
            <a:r>
              <a:rPr lang="en-GB" sz="1100">
                <a:solidFill>
                  <a:schemeClr val="bg1"/>
                </a:solidFill>
              </a:rPr>
              <a:t>Case Notes, Involvements, Documents, Forms,</a:t>
            </a:r>
          </a:p>
        </p:txBody>
      </p:sp>
      <p:sp>
        <p:nvSpPr>
          <p:cNvPr id="85" name="TextBox 84">
            <a:extLst>
              <a:ext uri="{FF2B5EF4-FFF2-40B4-BE49-F238E27FC236}">
                <a16:creationId xmlns:a16="http://schemas.microsoft.com/office/drawing/2014/main" id="{ED5B712E-9B10-44BD-B78E-1A00FBD9A735}"/>
              </a:ext>
            </a:extLst>
          </p:cNvPr>
          <p:cNvSpPr txBox="1"/>
          <p:nvPr/>
        </p:nvSpPr>
        <p:spPr>
          <a:xfrm>
            <a:off x="10023237" y="4735843"/>
            <a:ext cx="1902063" cy="600164"/>
          </a:xfrm>
          <a:prstGeom prst="rect">
            <a:avLst/>
          </a:prstGeom>
          <a:noFill/>
        </p:spPr>
        <p:txBody>
          <a:bodyPr wrap="square" rtlCol="0">
            <a:spAutoFit/>
          </a:bodyPr>
          <a:lstStyle/>
          <a:p>
            <a:pPr algn="ctr"/>
            <a:r>
              <a:rPr lang="en-GB" sz="1100">
                <a:solidFill>
                  <a:schemeClr val="bg1"/>
                </a:solidFill>
              </a:rPr>
              <a:t>Most Recent Safety Plan -&gt; Documents, Forms, Case Notes, Case Summary</a:t>
            </a:r>
          </a:p>
        </p:txBody>
      </p:sp>
      <p:sp>
        <p:nvSpPr>
          <p:cNvPr id="94" name="TextBox 93">
            <a:extLst>
              <a:ext uri="{FF2B5EF4-FFF2-40B4-BE49-F238E27FC236}">
                <a16:creationId xmlns:a16="http://schemas.microsoft.com/office/drawing/2014/main" id="{DA960567-38FD-4B33-A4F1-9D8323D40921}"/>
              </a:ext>
            </a:extLst>
          </p:cNvPr>
          <p:cNvSpPr txBox="1"/>
          <p:nvPr/>
        </p:nvSpPr>
        <p:spPr>
          <a:xfrm>
            <a:off x="2338905" y="5773134"/>
            <a:ext cx="1459343" cy="800219"/>
          </a:xfrm>
          <a:prstGeom prst="rect">
            <a:avLst/>
          </a:prstGeom>
          <a:noFill/>
        </p:spPr>
        <p:txBody>
          <a:bodyPr wrap="square" rtlCol="0">
            <a:spAutoFit/>
          </a:bodyPr>
          <a:lstStyle/>
          <a:p>
            <a:pPr algn="ctr"/>
            <a:r>
              <a:rPr lang="en-GB" sz="1200" b="1">
                <a:solidFill>
                  <a:schemeClr val="bg1"/>
                </a:solidFill>
              </a:rPr>
              <a:t>20-50% of time spent looking for information </a:t>
            </a:r>
            <a:r>
              <a:rPr lang="en-GB" sz="1000" b="1">
                <a:solidFill>
                  <a:schemeClr val="bg1"/>
                </a:solidFill>
              </a:rPr>
              <a:t>(dependent on tasks) </a:t>
            </a:r>
            <a:endParaRPr lang="en-GB" sz="1200" b="1">
              <a:solidFill>
                <a:schemeClr val="bg1"/>
              </a:solidFill>
            </a:endParaRPr>
          </a:p>
        </p:txBody>
      </p:sp>
      <p:sp>
        <p:nvSpPr>
          <p:cNvPr id="95" name="TextBox 94">
            <a:extLst>
              <a:ext uri="{FF2B5EF4-FFF2-40B4-BE49-F238E27FC236}">
                <a16:creationId xmlns:a16="http://schemas.microsoft.com/office/drawing/2014/main" id="{866BD2F4-CB79-4C6E-8AB6-A73C22B65740}"/>
              </a:ext>
            </a:extLst>
          </p:cNvPr>
          <p:cNvSpPr txBox="1"/>
          <p:nvPr/>
        </p:nvSpPr>
        <p:spPr>
          <a:xfrm>
            <a:off x="8403263" y="5736444"/>
            <a:ext cx="1459343" cy="461665"/>
          </a:xfrm>
          <a:prstGeom prst="rect">
            <a:avLst/>
          </a:prstGeom>
          <a:noFill/>
        </p:spPr>
        <p:txBody>
          <a:bodyPr wrap="square" rtlCol="0">
            <a:spAutoFit/>
          </a:bodyPr>
          <a:lstStyle/>
          <a:p>
            <a:pPr algn="ctr"/>
            <a:r>
              <a:rPr lang="en-GB" sz="1200" b="1" dirty="0" err="1">
                <a:solidFill>
                  <a:schemeClr val="bg1"/>
                </a:solidFill>
              </a:rPr>
              <a:t>Particiapnt</a:t>
            </a:r>
            <a:r>
              <a:rPr lang="en-GB" sz="1200" b="1" dirty="0">
                <a:solidFill>
                  <a:schemeClr val="bg1"/>
                </a:solidFill>
              </a:rPr>
              <a:t> Case  Load </a:t>
            </a:r>
          </a:p>
        </p:txBody>
      </p:sp>
      <p:pic>
        <p:nvPicPr>
          <p:cNvPr id="8" name="Graphic 7" descr="User with solid fill">
            <a:extLst>
              <a:ext uri="{FF2B5EF4-FFF2-40B4-BE49-F238E27FC236}">
                <a16:creationId xmlns:a16="http://schemas.microsoft.com/office/drawing/2014/main" id="{4597EC1A-2021-4ADB-AEF4-8AB1CB60D1D5}"/>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8518128" y="5962643"/>
            <a:ext cx="522100" cy="522100"/>
          </a:xfrm>
          <a:prstGeom prst="rect">
            <a:avLst/>
          </a:prstGeom>
        </p:spPr>
      </p:pic>
      <p:pic>
        <p:nvPicPr>
          <p:cNvPr id="96" name="Graphic 95" descr="User with solid fill">
            <a:extLst>
              <a:ext uri="{FF2B5EF4-FFF2-40B4-BE49-F238E27FC236}">
                <a16:creationId xmlns:a16="http://schemas.microsoft.com/office/drawing/2014/main" id="{ACAACE59-0819-4830-B3AE-700930BC654A}"/>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9223876" y="5962643"/>
            <a:ext cx="522100" cy="522100"/>
          </a:xfrm>
          <a:prstGeom prst="rect">
            <a:avLst/>
          </a:prstGeom>
        </p:spPr>
      </p:pic>
      <p:sp>
        <p:nvSpPr>
          <p:cNvPr id="10" name="Rectangle 9">
            <a:extLst>
              <a:ext uri="{FF2B5EF4-FFF2-40B4-BE49-F238E27FC236}">
                <a16:creationId xmlns:a16="http://schemas.microsoft.com/office/drawing/2014/main" id="{2BFFFEC3-29D0-4944-A944-CABB0EBC0D3C}"/>
              </a:ext>
            </a:extLst>
          </p:cNvPr>
          <p:cNvSpPr/>
          <p:nvPr/>
        </p:nvSpPr>
        <p:spPr>
          <a:xfrm>
            <a:off x="8444067" y="6157031"/>
            <a:ext cx="652743" cy="584775"/>
          </a:xfrm>
          <a:prstGeom prst="rect">
            <a:avLst/>
          </a:prstGeom>
          <a:noFill/>
        </p:spPr>
        <p:txBody>
          <a:bodyPr wrap="none" lIns="91440" tIns="45720" rIns="91440" bIns="45720">
            <a:spAutoFit/>
          </a:bodyPr>
          <a:lstStyle/>
          <a:p>
            <a:pPr algn="ctr"/>
            <a:r>
              <a:rPr lang="en-GB" sz="32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rPr>
              <a:t>20</a:t>
            </a:r>
            <a:endParaRPr lang="en-GB" sz="54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endParaRPr>
          </a:p>
        </p:txBody>
      </p:sp>
      <p:sp>
        <p:nvSpPr>
          <p:cNvPr id="97" name="Rectangle 96">
            <a:extLst>
              <a:ext uri="{FF2B5EF4-FFF2-40B4-BE49-F238E27FC236}">
                <a16:creationId xmlns:a16="http://schemas.microsoft.com/office/drawing/2014/main" id="{E7E1B303-CA9D-4452-8ADA-69932A6AB673}"/>
              </a:ext>
            </a:extLst>
          </p:cNvPr>
          <p:cNvSpPr/>
          <p:nvPr/>
        </p:nvSpPr>
        <p:spPr>
          <a:xfrm>
            <a:off x="9168894" y="6157031"/>
            <a:ext cx="652743" cy="584775"/>
          </a:xfrm>
          <a:prstGeom prst="rect">
            <a:avLst/>
          </a:prstGeom>
          <a:noFill/>
        </p:spPr>
        <p:txBody>
          <a:bodyPr wrap="none" lIns="91440" tIns="45720" rIns="91440" bIns="45720">
            <a:spAutoFit/>
          </a:bodyPr>
          <a:lstStyle/>
          <a:p>
            <a:pPr algn="ctr"/>
            <a:r>
              <a:rPr lang="en-GB" sz="32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rPr>
              <a:t>21</a:t>
            </a:r>
            <a:endParaRPr lang="en-GB" sz="54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endParaRPr>
          </a:p>
        </p:txBody>
      </p:sp>
      <p:sp>
        <p:nvSpPr>
          <p:cNvPr id="99" name="TextBox 98">
            <a:extLst>
              <a:ext uri="{FF2B5EF4-FFF2-40B4-BE49-F238E27FC236}">
                <a16:creationId xmlns:a16="http://schemas.microsoft.com/office/drawing/2014/main" id="{D62ED4A2-B3CC-4EFE-828B-590D8DC513F1}"/>
              </a:ext>
            </a:extLst>
          </p:cNvPr>
          <p:cNvSpPr txBox="1"/>
          <p:nvPr/>
        </p:nvSpPr>
        <p:spPr>
          <a:xfrm>
            <a:off x="4678561" y="5758837"/>
            <a:ext cx="1459343" cy="276999"/>
          </a:xfrm>
          <a:prstGeom prst="rect">
            <a:avLst/>
          </a:prstGeom>
          <a:noFill/>
        </p:spPr>
        <p:txBody>
          <a:bodyPr wrap="square" rtlCol="0">
            <a:spAutoFit/>
          </a:bodyPr>
          <a:lstStyle/>
          <a:p>
            <a:pPr algn="ctr"/>
            <a:r>
              <a:rPr lang="en-GB" sz="1200" b="1">
                <a:solidFill>
                  <a:schemeClr val="bg1"/>
                </a:solidFill>
              </a:rPr>
              <a:t>Placement Plans</a:t>
            </a:r>
          </a:p>
        </p:txBody>
      </p:sp>
      <p:sp>
        <p:nvSpPr>
          <p:cNvPr id="100" name="TextBox 99">
            <a:extLst>
              <a:ext uri="{FF2B5EF4-FFF2-40B4-BE49-F238E27FC236}">
                <a16:creationId xmlns:a16="http://schemas.microsoft.com/office/drawing/2014/main" id="{04738CD0-4714-43DE-901B-5662D4EA7EA4}"/>
              </a:ext>
            </a:extLst>
          </p:cNvPr>
          <p:cNvSpPr txBox="1"/>
          <p:nvPr/>
        </p:nvSpPr>
        <p:spPr>
          <a:xfrm>
            <a:off x="4002674" y="6061236"/>
            <a:ext cx="1459343" cy="461665"/>
          </a:xfrm>
          <a:prstGeom prst="rect">
            <a:avLst/>
          </a:prstGeom>
          <a:noFill/>
        </p:spPr>
        <p:txBody>
          <a:bodyPr wrap="square" rtlCol="0">
            <a:spAutoFit/>
          </a:bodyPr>
          <a:lstStyle/>
          <a:p>
            <a:pPr algn="ctr"/>
            <a:r>
              <a:rPr lang="en-GB" sz="1200">
                <a:solidFill>
                  <a:schemeClr val="bg1"/>
                </a:solidFill>
              </a:rPr>
              <a:t>2-3 hours if child not known</a:t>
            </a:r>
          </a:p>
        </p:txBody>
      </p:sp>
      <p:sp>
        <p:nvSpPr>
          <p:cNvPr id="22" name="Arrow: Right 21">
            <a:extLst>
              <a:ext uri="{FF2B5EF4-FFF2-40B4-BE49-F238E27FC236}">
                <a16:creationId xmlns:a16="http://schemas.microsoft.com/office/drawing/2014/main" id="{75B9C210-F40F-49AC-AACF-859E5329846F}"/>
              </a:ext>
            </a:extLst>
          </p:cNvPr>
          <p:cNvSpPr/>
          <p:nvPr/>
        </p:nvSpPr>
        <p:spPr>
          <a:xfrm>
            <a:off x="5372456" y="6223693"/>
            <a:ext cx="183648" cy="146885"/>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TextBox 100">
            <a:extLst>
              <a:ext uri="{FF2B5EF4-FFF2-40B4-BE49-F238E27FC236}">
                <a16:creationId xmlns:a16="http://schemas.microsoft.com/office/drawing/2014/main" id="{A87BE0BC-66F5-458F-9C6F-292C212B4653}"/>
              </a:ext>
            </a:extLst>
          </p:cNvPr>
          <p:cNvSpPr txBox="1"/>
          <p:nvPr/>
        </p:nvSpPr>
        <p:spPr>
          <a:xfrm>
            <a:off x="5334618" y="6034168"/>
            <a:ext cx="1459343" cy="461665"/>
          </a:xfrm>
          <a:prstGeom prst="rect">
            <a:avLst/>
          </a:prstGeom>
          <a:noFill/>
        </p:spPr>
        <p:txBody>
          <a:bodyPr wrap="square" rtlCol="0">
            <a:spAutoFit/>
          </a:bodyPr>
          <a:lstStyle/>
          <a:p>
            <a:pPr algn="ctr"/>
            <a:r>
              <a:rPr lang="en-GB" sz="1200">
                <a:solidFill>
                  <a:schemeClr val="bg1"/>
                </a:solidFill>
              </a:rPr>
              <a:t>1 hour if child know</a:t>
            </a:r>
          </a:p>
        </p:txBody>
      </p:sp>
      <p:sp>
        <p:nvSpPr>
          <p:cNvPr id="102" name="TextBox 101">
            <a:extLst>
              <a:ext uri="{FF2B5EF4-FFF2-40B4-BE49-F238E27FC236}">
                <a16:creationId xmlns:a16="http://schemas.microsoft.com/office/drawing/2014/main" id="{4EF06519-B59E-4979-BD89-6716348160C7}"/>
              </a:ext>
            </a:extLst>
          </p:cNvPr>
          <p:cNvSpPr txBox="1"/>
          <p:nvPr/>
        </p:nvSpPr>
        <p:spPr>
          <a:xfrm>
            <a:off x="5298935" y="4666402"/>
            <a:ext cx="1677938" cy="430887"/>
          </a:xfrm>
          <a:prstGeom prst="rect">
            <a:avLst/>
          </a:prstGeom>
          <a:noFill/>
        </p:spPr>
        <p:txBody>
          <a:bodyPr wrap="square" rtlCol="0">
            <a:spAutoFit/>
          </a:bodyPr>
          <a:lstStyle/>
          <a:p>
            <a:pPr algn="ctr"/>
            <a:r>
              <a:rPr lang="en-GB" sz="1100">
                <a:solidFill>
                  <a:schemeClr val="bg1"/>
                </a:solidFill>
              </a:rPr>
              <a:t>Involvements, Education, Forms</a:t>
            </a:r>
          </a:p>
        </p:txBody>
      </p:sp>
      <p:cxnSp>
        <p:nvCxnSpPr>
          <p:cNvPr id="24" name="Straight Connector 23">
            <a:extLst>
              <a:ext uri="{FF2B5EF4-FFF2-40B4-BE49-F238E27FC236}">
                <a16:creationId xmlns:a16="http://schemas.microsoft.com/office/drawing/2014/main" id="{B2975A17-7CAF-41B5-AA32-67F0BE2249DE}"/>
              </a:ext>
            </a:extLst>
          </p:cNvPr>
          <p:cNvCxnSpPr/>
          <p:nvPr/>
        </p:nvCxnSpPr>
        <p:spPr>
          <a:xfrm>
            <a:off x="3959882"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86FA1F8-9747-4CC0-888B-F86CF00CFF79}"/>
              </a:ext>
            </a:extLst>
          </p:cNvPr>
          <p:cNvCxnSpPr/>
          <p:nvPr/>
        </p:nvCxnSpPr>
        <p:spPr>
          <a:xfrm>
            <a:off x="8365366" y="5870121"/>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AB9AEA2-1DAE-4821-A36F-88F24D564A4A}"/>
              </a:ext>
            </a:extLst>
          </p:cNvPr>
          <p:cNvCxnSpPr/>
          <p:nvPr/>
        </p:nvCxnSpPr>
        <p:spPr>
          <a:xfrm>
            <a:off x="6664982"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4317B87E-320B-4C12-A5C1-DB88D301E0FE}"/>
              </a:ext>
            </a:extLst>
          </p:cNvPr>
          <p:cNvSpPr txBox="1"/>
          <p:nvPr/>
        </p:nvSpPr>
        <p:spPr>
          <a:xfrm>
            <a:off x="6806677" y="5868192"/>
            <a:ext cx="1459343" cy="646331"/>
          </a:xfrm>
          <a:prstGeom prst="rect">
            <a:avLst/>
          </a:prstGeom>
          <a:noFill/>
        </p:spPr>
        <p:txBody>
          <a:bodyPr wrap="square" rtlCol="0">
            <a:spAutoFit/>
          </a:bodyPr>
          <a:lstStyle/>
          <a:p>
            <a:pPr algn="ctr"/>
            <a:r>
              <a:rPr lang="en-GB" sz="1200" b="1">
                <a:solidFill>
                  <a:schemeClr val="bg1"/>
                </a:solidFill>
              </a:rPr>
              <a:t>4 days to write up a Plan within 2 weeks</a:t>
            </a:r>
          </a:p>
        </p:txBody>
      </p:sp>
    </p:spTree>
    <p:extLst>
      <p:ext uri="{BB962C8B-B14F-4D97-AF65-F5344CB8AC3E}">
        <p14:creationId xmlns:p14="http://schemas.microsoft.com/office/powerpoint/2010/main" val="176462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046F813-B72C-4C90-B4A6-54E6E8AFDA8C}"/>
              </a:ext>
            </a:extLst>
          </p:cNvPr>
          <p:cNvSpPr/>
          <p:nvPr/>
        </p:nvSpPr>
        <p:spPr>
          <a:xfrm>
            <a:off x="8239224" y="96253"/>
            <a:ext cx="3814103" cy="3303989"/>
          </a:xfrm>
          <a:prstGeom prst="rect">
            <a:avLst/>
          </a:prstGeom>
          <a:solidFill>
            <a:schemeClr val="accent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Diagram 3">
            <a:extLst>
              <a:ext uri="{FF2B5EF4-FFF2-40B4-BE49-F238E27FC236}">
                <a16:creationId xmlns:a16="http://schemas.microsoft.com/office/drawing/2014/main" id="{D276EF78-3B25-48DC-B211-3555BA02DCA1}"/>
              </a:ext>
            </a:extLst>
          </p:cNvPr>
          <p:cNvGraphicFramePr/>
          <p:nvPr/>
        </p:nvGraphicFramePr>
        <p:xfrm>
          <a:off x="6236970" y="-920590"/>
          <a:ext cx="7814394" cy="5237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D8CA45DE-277B-49E5-83B5-C5831B74BD22}"/>
              </a:ext>
            </a:extLst>
          </p:cNvPr>
          <p:cNvSpPr>
            <a:spLocks noGrp="1"/>
          </p:cNvSpPr>
          <p:nvPr>
            <p:ph type="title"/>
          </p:nvPr>
        </p:nvSpPr>
        <p:spPr>
          <a:xfrm>
            <a:off x="4078606" y="243423"/>
            <a:ext cx="3624134" cy="1266354"/>
          </a:xfrm>
        </p:spPr>
        <p:txBody>
          <a:bodyPr>
            <a:normAutofit/>
          </a:bodyPr>
          <a:lstStyle/>
          <a:p>
            <a:pPr algn="ctr"/>
            <a:r>
              <a:rPr lang="en-GB" sz="3600" b="1">
                <a:solidFill>
                  <a:schemeClr val="tx2"/>
                </a:solidFill>
                <a:latin typeface="Arial" panose="020B0604020202020204" pitchFamily="34" charset="0"/>
                <a:cs typeface="Arial" panose="020B0604020202020204" pitchFamily="34" charset="0"/>
              </a:rPr>
              <a:t>Adoption Team</a:t>
            </a:r>
          </a:p>
        </p:txBody>
      </p:sp>
      <p:sp>
        <p:nvSpPr>
          <p:cNvPr id="16" name="Rectangle 15">
            <a:extLst>
              <a:ext uri="{FF2B5EF4-FFF2-40B4-BE49-F238E27FC236}">
                <a16:creationId xmlns:a16="http://schemas.microsoft.com/office/drawing/2014/main" id="{7B34CBF8-98EB-4017-9CEB-385BD058C066}"/>
              </a:ext>
            </a:extLst>
          </p:cNvPr>
          <p:cNvSpPr/>
          <p:nvPr/>
        </p:nvSpPr>
        <p:spPr>
          <a:xfrm>
            <a:off x="120614" y="1235420"/>
            <a:ext cx="1986442" cy="4369263"/>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1806696F-1DD6-4E64-B975-7EF5FBD6E0DB}"/>
              </a:ext>
            </a:extLst>
          </p:cNvPr>
          <p:cNvSpPr/>
          <p:nvPr/>
        </p:nvSpPr>
        <p:spPr>
          <a:xfrm>
            <a:off x="400863" y="2104210"/>
            <a:ext cx="1439856"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3 minutes 49 seconds</a:t>
            </a:r>
          </a:p>
        </p:txBody>
      </p:sp>
      <p:sp>
        <p:nvSpPr>
          <p:cNvPr id="18" name="Oval 17">
            <a:extLst>
              <a:ext uri="{FF2B5EF4-FFF2-40B4-BE49-F238E27FC236}">
                <a16:creationId xmlns:a16="http://schemas.microsoft.com/office/drawing/2014/main" id="{1F33FA4F-7487-49F8-A269-3A7C86DC2E73}"/>
              </a:ext>
            </a:extLst>
          </p:cNvPr>
          <p:cNvSpPr/>
          <p:nvPr/>
        </p:nvSpPr>
        <p:spPr>
          <a:xfrm>
            <a:off x="511614" y="3443360"/>
            <a:ext cx="1204332"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55 seconds</a:t>
            </a:r>
          </a:p>
        </p:txBody>
      </p:sp>
      <p:sp>
        <p:nvSpPr>
          <p:cNvPr id="19" name="Oval 18">
            <a:extLst>
              <a:ext uri="{FF2B5EF4-FFF2-40B4-BE49-F238E27FC236}">
                <a16:creationId xmlns:a16="http://schemas.microsoft.com/office/drawing/2014/main" id="{CB540582-109F-4DCD-8199-7C50617535DD}"/>
              </a:ext>
            </a:extLst>
          </p:cNvPr>
          <p:cNvSpPr/>
          <p:nvPr/>
        </p:nvSpPr>
        <p:spPr>
          <a:xfrm>
            <a:off x="518624" y="4773357"/>
            <a:ext cx="1204332" cy="646331"/>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~5 minutes</a:t>
            </a:r>
          </a:p>
        </p:txBody>
      </p:sp>
      <p:sp>
        <p:nvSpPr>
          <p:cNvPr id="20" name="TextBox 19">
            <a:extLst>
              <a:ext uri="{FF2B5EF4-FFF2-40B4-BE49-F238E27FC236}">
                <a16:creationId xmlns:a16="http://schemas.microsoft.com/office/drawing/2014/main" id="{FD124432-B333-4A03-9875-7F65B0492635}"/>
              </a:ext>
            </a:extLst>
          </p:cNvPr>
          <p:cNvSpPr txBox="1"/>
          <p:nvPr/>
        </p:nvSpPr>
        <p:spPr>
          <a:xfrm>
            <a:off x="384109" y="1629508"/>
            <a:ext cx="1459343" cy="461665"/>
          </a:xfrm>
          <a:prstGeom prst="rect">
            <a:avLst/>
          </a:prstGeom>
          <a:noFill/>
        </p:spPr>
        <p:txBody>
          <a:bodyPr wrap="square" rtlCol="0">
            <a:spAutoFit/>
          </a:bodyPr>
          <a:lstStyle/>
          <a:p>
            <a:pPr algn="ctr"/>
            <a:r>
              <a:rPr lang="en-GB" sz="1200" b="1"/>
              <a:t>Locating a Birth Certificate</a:t>
            </a:r>
          </a:p>
        </p:txBody>
      </p:sp>
      <p:sp>
        <p:nvSpPr>
          <p:cNvPr id="21" name="TextBox 20">
            <a:extLst>
              <a:ext uri="{FF2B5EF4-FFF2-40B4-BE49-F238E27FC236}">
                <a16:creationId xmlns:a16="http://schemas.microsoft.com/office/drawing/2014/main" id="{80BBC7C9-A4B9-4DE9-8B68-92557BAAFA44}"/>
              </a:ext>
            </a:extLst>
          </p:cNvPr>
          <p:cNvSpPr txBox="1"/>
          <p:nvPr/>
        </p:nvSpPr>
        <p:spPr>
          <a:xfrm>
            <a:off x="479554" y="2817445"/>
            <a:ext cx="1282473" cy="646331"/>
          </a:xfrm>
          <a:prstGeom prst="rect">
            <a:avLst/>
          </a:prstGeom>
          <a:noFill/>
        </p:spPr>
        <p:txBody>
          <a:bodyPr wrap="square" rtlCol="0">
            <a:spAutoFit/>
          </a:bodyPr>
          <a:lstStyle/>
          <a:p>
            <a:pPr algn="ctr"/>
            <a:r>
              <a:rPr lang="en-GB" sz="1200" b="1"/>
              <a:t>Time to Find Birth Parent Contact Info</a:t>
            </a:r>
          </a:p>
        </p:txBody>
      </p:sp>
      <p:sp>
        <p:nvSpPr>
          <p:cNvPr id="22" name="TextBox 21">
            <a:extLst>
              <a:ext uri="{FF2B5EF4-FFF2-40B4-BE49-F238E27FC236}">
                <a16:creationId xmlns:a16="http://schemas.microsoft.com/office/drawing/2014/main" id="{8E44DCB8-56FF-42CC-AC4A-3B863EB48D58}"/>
              </a:ext>
            </a:extLst>
          </p:cNvPr>
          <p:cNvSpPr txBox="1"/>
          <p:nvPr/>
        </p:nvSpPr>
        <p:spPr>
          <a:xfrm>
            <a:off x="472543" y="4127026"/>
            <a:ext cx="1282473" cy="646331"/>
          </a:xfrm>
          <a:prstGeom prst="rect">
            <a:avLst/>
          </a:prstGeom>
          <a:noFill/>
        </p:spPr>
        <p:txBody>
          <a:bodyPr wrap="square" rtlCol="0">
            <a:spAutoFit/>
          </a:bodyPr>
          <a:lstStyle/>
          <a:p>
            <a:pPr algn="ctr"/>
            <a:r>
              <a:rPr lang="en-GB" sz="1200" b="1"/>
              <a:t>Time to Find ‘Request for Information’</a:t>
            </a:r>
          </a:p>
        </p:txBody>
      </p:sp>
      <p:sp>
        <p:nvSpPr>
          <p:cNvPr id="25" name="Rectangle 24">
            <a:extLst>
              <a:ext uri="{FF2B5EF4-FFF2-40B4-BE49-F238E27FC236}">
                <a16:creationId xmlns:a16="http://schemas.microsoft.com/office/drawing/2014/main" id="{84AD85F9-5670-49CF-B30B-B1F914AF0810}"/>
              </a:ext>
            </a:extLst>
          </p:cNvPr>
          <p:cNvSpPr/>
          <p:nvPr/>
        </p:nvSpPr>
        <p:spPr>
          <a:xfrm>
            <a:off x="127570" y="1244910"/>
            <a:ext cx="1986442" cy="400110"/>
          </a:xfrm>
          <a:prstGeom prst="rect">
            <a:avLst/>
          </a:prstGeom>
          <a:noFill/>
        </p:spPr>
        <p:txBody>
          <a:bodyPr wrap="square" lIns="91440" tIns="45720" rIns="91440" bIns="45720">
            <a:spAutoFit/>
          </a:bodyPr>
          <a:lstStyle/>
          <a:p>
            <a:pPr algn="ctr"/>
            <a:r>
              <a:rPr lang="en-GB" sz="2000" b="1" cap="none" spc="50">
                <a:ln w="9525" cmpd="sng">
                  <a:solidFill>
                    <a:schemeClr val="accent2"/>
                  </a:solidFill>
                  <a:prstDash val="solid"/>
                </a:ln>
                <a:solidFill>
                  <a:srgbClr val="70AD47">
                    <a:tint val="1000"/>
                  </a:srgbClr>
                </a:solidFill>
                <a:effectLst>
                  <a:glow rad="38100">
                    <a:schemeClr val="accent1">
                      <a:alpha val="40000"/>
                    </a:schemeClr>
                  </a:glow>
                </a:effectLst>
              </a:rPr>
              <a:t>Key Measures</a:t>
            </a:r>
          </a:p>
        </p:txBody>
      </p:sp>
      <p:sp>
        <p:nvSpPr>
          <p:cNvPr id="26" name="Rectangle 25">
            <a:extLst>
              <a:ext uri="{FF2B5EF4-FFF2-40B4-BE49-F238E27FC236}">
                <a16:creationId xmlns:a16="http://schemas.microsoft.com/office/drawing/2014/main" id="{B6F8A85E-5567-4E02-9532-3F104D1C7470}"/>
              </a:ext>
            </a:extLst>
          </p:cNvPr>
          <p:cNvSpPr/>
          <p:nvPr/>
        </p:nvSpPr>
        <p:spPr>
          <a:xfrm>
            <a:off x="2212978" y="3481759"/>
            <a:ext cx="9868205" cy="2096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41C9F6D-071C-4019-B382-A6AE5ED4C031}"/>
              </a:ext>
            </a:extLst>
          </p:cNvPr>
          <p:cNvSpPr/>
          <p:nvPr/>
        </p:nvSpPr>
        <p:spPr>
          <a:xfrm>
            <a:off x="4766339" y="3457651"/>
            <a:ext cx="4761496" cy="400110"/>
          </a:xfrm>
          <a:prstGeom prst="rect">
            <a:avLst/>
          </a:prstGeom>
          <a:noFill/>
        </p:spPr>
        <p:txBody>
          <a:bodyPr wrap="none" lIns="91440" tIns="45720" rIns="91440" bIns="45720">
            <a:spAutoFit/>
          </a:bodyPr>
          <a:lstStyle/>
          <a:p>
            <a:pPr algn="ctr"/>
            <a:r>
              <a:rPr lang="en-GB" sz="2000" b="1" cap="none" spc="50">
                <a:ln w="9525" cmpd="sng">
                  <a:solidFill>
                    <a:schemeClr val="accent4"/>
                  </a:solidFill>
                  <a:prstDash val="solid"/>
                </a:ln>
                <a:solidFill>
                  <a:srgbClr val="70AD47">
                    <a:tint val="1000"/>
                  </a:srgbClr>
                </a:solidFill>
                <a:effectLst>
                  <a:glow rad="38100">
                    <a:schemeClr val="accent1">
                      <a:alpha val="40000"/>
                    </a:schemeClr>
                  </a:glow>
                </a:effectLst>
              </a:rPr>
              <a:t>Post Adoption Support Assessment</a:t>
            </a:r>
          </a:p>
        </p:txBody>
      </p:sp>
      <p:pic>
        <p:nvPicPr>
          <p:cNvPr id="28" name="Graphic 27" descr="Telephone with solid fill">
            <a:extLst>
              <a:ext uri="{FF2B5EF4-FFF2-40B4-BE49-F238E27FC236}">
                <a16:creationId xmlns:a16="http://schemas.microsoft.com/office/drawing/2014/main" id="{C23B4CF9-A8A5-41A7-9DE6-D11FAC1FF98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2599044" y="3975214"/>
            <a:ext cx="758781" cy="758781"/>
          </a:xfrm>
          <a:prstGeom prst="rect">
            <a:avLst/>
          </a:prstGeom>
        </p:spPr>
      </p:pic>
      <p:sp>
        <p:nvSpPr>
          <p:cNvPr id="29" name="TextBox 28">
            <a:extLst>
              <a:ext uri="{FF2B5EF4-FFF2-40B4-BE49-F238E27FC236}">
                <a16:creationId xmlns:a16="http://schemas.microsoft.com/office/drawing/2014/main" id="{D58EB99A-8B0B-4CA4-908F-744DF3698CD0}"/>
              </a:ext>
            </a:extLst>
          </p:cNvPr>
          <p:cNvSpPr txBox="1"/>
          <p:nvPr/>
        </p:nvSpPr>
        <p:spPr>
          <a:xfrm>
            <a:off x="2274775" y="3791812"/>
            <a:ext cx="1372882" cy="261610"/>
          </a:xfrm>
          <a:prstGeom prst="rect">
            <a:avLst/>
          </a:prstGeom>
          <a:noFill/>
        </p:spPr>
        <p:txBody>
          <a:bodyPr wrap="square" rtlCol="0">
            <a:spAutoFit/>
          </a:bodyPr>
          <a:lstStyle/>
          <a:p>
            <a:pPr algn="ctr"/>
            <a:r>
              <a:rPr lang="en-GB" sz="1100" b="1">
                <a:solidFill>
                  <a:schemeClr val="bg1"/>
                </a:solidFill>
              </a:rPr>
              <a:t>Telephone Call</a:t>
            </a:r>
          </a:p>
        </p:txBody>
      </p:sp>
      <p:sp>
        <p:nvSpPr>
          <p:cNvPr id="30" name="TextBox 29">
            <a:extLst>
              <a:ext uri="{FF2B5EF4-FFF2-40B4-BE49-F238E27FC236}">
                <a16:creationId xmlns:a16="http://schemas.microsoft.com/office/drawing/2014/main" id="{2A637A7A-F806-4510-97C9-9C0E16D23F76}"/>
              </a:ext>
            </a:extLst>
          </p:cNvPr>
          <p:cNvSpPr txBox="1"/>
          <p:nvPr/>
        </p:nvSpPr>
        <p:spPr>
          <a:xfrm>
            <a:off x="2199968" y="4796344"/>
            <a:ext cx="1522495" cy="430887"/>
          </a:xfrm>
          <a:prstGeom prst="rect">
            <a:avLst/>
          </a:prstGeom>
          <a:noFill/>
        </p:spPr>
        <p:txBody>
          <a:bodyPr wrap="square" rtlCol="0">
            <a:spAutoFit/>
          </a:bodyPr>
          <a:lstStyle/>
          <a:p>
            <a:pPr algn="ctr"/>
            <a:r>
              <a:rPr lang="en-GB" sz="1100">
                <a:solidFill>
                  <a:schemeClr val="bg1"/>
                </a:solidFill>
              </a:rPr>
              <a:t>Worker Fills in Duty Script during Call </a:t>
            </a:r>
          </a:p>
        </p:txBody>
      </p:sp>
      <p:cxnSp>
        <p:nvCxnSpPr>
          <p:cNvPr id="31" name="Straight Arrow Connector 30">
            <a:extLst>
              <a:ext uri="{FF2B5EF4-FFF2-40B4-BE49-F238E27FC236}">
                <a16:creationId xmlns:a16="http://schemas.microsoft.com/office/drawing/2014/main" id="{E9C30E23-505A-42A3-BDD7-AEE2EF840E54}"/>
              </a:ext>
            </a:extLst>
          </p:cNvPr>
          <p:cNvCxnSpPr/>
          <p:nvPr/>
        </p:nvCxnSpPr>
        <p:spPr>
          <a:xfrm>
            <a:off x="3512868"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F5C62F1-F326-4F02-9A75-35C088580850}"/>
              </a:ext>
            </a:extLst>
          </p:cNvPr>
          <p:cNvSpPr txBox="1"/>
          <p:nvPr/>
        </p:nvSpPr>
        <p:spPr>
          <a:xfrm>
            <a:off x="3952907" y="3752828"/>
            <a:ext cx="1691936" cy="261610"/>
          </a:xfrm>
          <a:prstGeom prst="rect">
            <a:avLst/>
          </a:prstGeom>
          <a:noFill/>
        </p:spPr>
        <p:txBody>
          <a:bodyPr wrap="square" rtlCol="0">
            <a:spAutoFit/>
          </a:bodyPr>
          <a:lstStyle/>
          <a:p>
            <a:pPr algn="ctr"/>
            <a:r>
              <a:rPr lang="en-GB" sz="1100" b="1">
                <a:solidFill>
                  <a:schemeClr val="bg1"/>
                </a:solidFill>
              </a:rPr>
              <a:t>Allocate the Work</a:t>
            </a:r>
          </a:p>
        </p:txBody>
      </p:sp>
      <p:cxnSp>
        <p:nvCxnSpPr>
          <p:cNvPr id="34" name="Straight Arrow Connector 33">
            <a:extLst>
              <a:ext uri="{FF2B5EF4-FFF2-40B4-BE49-F238E27FC236}">
                <a16:creationId xmlns:a16="http://schemas.microsoft.com/office/drawing/2014/main" id="{B8B51BF9-555A-481B-9270-FFC44B417FDB}"/>
              </a:ext>
            </a:extLst>
          </p:cNvPr>
          <p:cNvCxnSpPr/>
          <p:nvPr/>
        </p:nvCxnSpPr>
        <p:spPr>
          <a:xfrm>
            <a:off x="5496127"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5456402-EBC6-495E-ABEF-AF1D4ACE4DB4}"/>
              </a:ext>
            </a:extLst>
          </p:cNvPr>
          <p:cNvSpPr txBox="1"/>
          <p:nvPr/>
        </p:nvSpPr>
        <p:spPr>
          <a:xfrm>
            <a:off x="5997551" y="3762656"/>
            <a:ext cx="1691936" cy="261610"/>
          </a:xfrm>
          <a:prstGeom prst="rect">
            <a:avLst/>
          </a:prstGeom>
          <a:noFill/>
        </p:spPr>
        <p:txBody>
          <a:bodyPr wrap="square" rtlCol="0">
            <a:spAutoFit/>
          </a:bodyPr>
          <a:lstStyle/>
          <a:p>
            <a:pPr algn="ctr"/>
            <a:r>
              <a:rPr lang="en-GB" sz="1100" b="1">
                <a:solidFill>
                  <a:schemeClr val="bg1"/>
                </a:solidFill>
              </a:rPr>
              <a:t>Contact with Family</a:t>
            </a:r>
          </a:p>
        </p:txBody>
      </p:sp>
      <p:sp>
        <p:nvSpPr>
          <p:cNvPr id="39" name="TextBox 38">
            <a:extLst>
              <a:ext uri="{FF2B5EF4-FFF2-40B4-BE49-F238E27FC236}">
                <a16:creationId xmlns:a16="http://schemas.microsoft.com/office/drawing/2014/main" id="{ED4F7018-ED44-4D32-9657-389494B05D72}"/>
              </a:ext>
            </a:extLst>
          </p:cNvPr>
          <p:cNvSpPr txBox="1"/>
          <p:nvPr/>
        </p:nvSpPr>
        <p:spPr>
          <a:xfrm>
            <a:off x="7896616" y="3762656"/>
            <a:ext cx="1961886" cy="261610"/>
          </a:xfrm>
          <a:prstGeom prst="rect">
            <a:avLst/>
          </a:prstGeom>
          <a:noFill/>
        </p:spPr>
        <p:txBody>
          <a:bodyPr wrap="square" rtlCol="0">
            <a:spAutoFit/>
          </a:bodyPr>
          <a:lstStyle/>
          <a:p>
            <a:pPr algn="ctr"/>
            <a:r>
              <a:rPr lang="en-GB" sz="1100" b="1">
                <a:solidFill>
                  <a:schemeClr val="bg1"/>
                </a:solidFill>
              </a:rPr>
              <a:t>Background Information</a:t>
            </a:r>
          </a:p>
        </p:txBody>
      </p:sp>
      <p:cxnSp>
        <p:nvCxnSpPr>
          <p:cNvPr id="45" name="Straight Arrow Connector 44">
            <a:extLst>
              <a:ext uri="{FF2B5EF4-FFF2-40B4-BE49-F238E27FC236}">
                <a16:creationId xmlns:a16="http://schemas.microsoft.com/office/drawing/2014/main" id="{47554CF4-EE5E-4782-9943-D7DE49FDE984}"/>
              </a:ext>
            </a:extLst>
          </p:cNvPr>
          <p:cNvCxnSpPr/>
          <p:nvPr/>
        </p:nvCxnSpPr>
        <p:spPr>
          <a:xfrm>
            <a:off x="7634037"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CAF751B-7D62-492A-A22B-BB1AFE7AFC98}"/>
              </a:ext>
            </a:extLst>
          </p:cNvPr>
          <p:cNvCxnSpPr>
            <a:cxnSpLocks/>
          </p:cNvCxnSpPr>
          <p:nvPr/>
        </p:nvCxnSpPr>
        <p:spPr>
          <a:xfrm>
            <a:off x="2339159" y="5475659"/>
            <a:ext cx="9586141" cy="0"/>
          </a:xfrm>
          <a:prstGeom prst="straightConnector1">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2C2ED131-CDB5-4BC5-998C-288B8FE4C6C2}"/>
              </a:ext>
            </a:extLst>
          </p:cNvPr>
          <p:cNvSpPr txBox="1"/>
          <p:nvPr/>
        </p:nvSpPr>
        <p:spPr>
          <a:xfrm>
            <a:off x="5642715" y="5315171"/>
            <a:ext cx="2505941" cy="261610"/>
          </a:xfrm>
          <a:prstGeom prst="rect">
            <a:avLst/>
          </a:prstGeom>
          <a:solidFill>
            <a:schemeClr val="accent4"/>
          </a:solidFill>
        </p:spPr>
        <p:txBody>
          <a:bodyPr wrap="square" rtlCol="0">
            <a:spAutoFit/>
          </a:bodyPr>
          <a:lstStyle/>
          <a:p>
            <a:pPr algn="ctr"/>
            <a:r>
              <a:rPr lang="en-GB" sz="1100" b="1">
                <a:solidFill>
                  <a:schemeClr val="bg1"/>
                </a:solidFill>
              </a:rPr>
              <a:t>40 days to Complete Assessment</a:t>
            </a:r>
          </a:p>
        </p:txBody>
      </p:sp>
      <p:sp>
        <p:nvSpPr>
          <p:cNvPr id="50" name="TextBox 49">
            <a:extLst>
              <a:ext uri="{FF2B5EF4-FFF2-40B4-BE49-F238E27FC236}">
                <a16:creationId xmlns:a16="http://schemas.microsoft.com/office/drawing/2014/main" id="{D1ABEA0D-AE66-411E-9B91-A736C56438A7}"/>
              </a:ext>
            </a:extLst>
          </p:cNvPr>
          <p:cNvSpPr txBox="1"/>
          <p:nvPr/>
        </p:nvSpPr>
        <p:spPr>
          <a:xfrm>
            <a:off x="3931669" y="4733861"/>
            <a:ext cx="1630460" cy="600164"/>
          </a:xfrm>
          <a:prstGeom prst="rect">
            <a:avLst/>
          </a:prstGeom>
          <a:noFill/>
        </p:spPr>
        <p:txBody>
          <a:bodyPr wrap="square" rtlCol="0">
            <a:spAutoFit/>
          </a:bodyPr>
          <a:lstStyle/>
          <a:p>
            <a:pPr algn="ctr"/>
            <a:r>
              <a:rPr lang="en-GB" sz="1100">
                <a:solidFill>
                  <a:schemeClr val="bg1"/>
                </a:solidFill>
              </a:rPr>
              <a:t>Manager signs off Duty Script and allocates to Social Worker</a:t>
            </a:r>
          </a:p>
        </p:txBody>
      </p:sp>
      <p:sp>
        <p:nvSpPr>
          <p:cNvPr id="54" name="TextBox 53">
            <a:extLst>
              <a:ext uri="{FF2B5EF4-FFF2-40B4-BE49-F238E27FC236}">
                <a16:creationId xmlns:a16="http://schemas.microsoft.com/office/drawing/2014/main" id="{85D5EC82-A403-4159-BF71-467869A7B0B5}"/>
              </a:ext>
            </a:extLst>
          </p:cNvPr>
          <p:cNvSpPr txBox="1"/>
          <p:nvPr/>
        </p:nvSpPr>
        <p:spPr>
          <a:xfrm>
            <a:off x="6024802" y="4769901"/>
            <a:ext cx="1677938" cy="430887"/>
          </a:xfrm>
          <a:prstGeom prst="rect">
            <a:avLst/>
          </a:prstGeom>
          <a:noFill/>
        </p:spPr>
        <p:txBody>
          <a:bodyPr wrap="square" rtlCol="0">
            <a:spAutoFit/>
          </a:bodyPr>
          <a:lstStyle/>
          <a:p>
            <a:pPr algn="ctr"/>
            <a:r>
              <a:rPr lang="en-GB" sz="1100">
                <a:solidFill>
                  <a:schemeClr val="bg1"/>
                </a:solidFill>
              </a:rPr>
              <a:t>Social Worker makes contact with the family</a:t>
            </a:r>
          </a:p>
        </p:txBody>
      </p:sp>
      <p:sp>
        <p:nvSpPr>
          <p:cNvPr id="55" name="Rectangle 54">
            <a:extLst>
              <a:ext uri="{FF2B5EF4-FFF2-40B4-BE49-F238E27FC236}">
                <a16:creationId xmlns:a16="http://schemas.microsoft.com/office/drawing/2014/main" id="{70E49EC4-3FA8-4722-8036-E07FAF4E7C6E}"/>
              </a:ext>
            </a:extLst>
          </p:cNvPr>
          <p:cNvSpPr/>
          <p:nvPr/>
        </p:nvSpPr>
        <p:spPr>
          <a:xfrm>
            <a:off x="110816" y="5701330"/>
            <a:ext cx="9783343" cy="94382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A5BE8DC5-F38C-4C23-B0E6-3CCC2FBF50A7}"/>
              </a:ext>
            </a:extLst>
          </p:cNvPr>
          <p:cNvSpPr txBox="1"/>
          <p:nvPr/>
        </p:nvSpPr>
        <p:spPr>
          <a:xfrm>
            <a:off x="2213806" y="5754374"/>
            <a:ext cx="2176409" cy="830997"/>
          </a:xfrm>
          <a:prstGeom prst="rect">
            <a:avLst/>
          </a:prstGeom>
          <a:noFill/>
        </p:spPr>
        <p:txBody>
          <a:bodyPr wrap="square" rtlCol="0">
            <a:spAutoFit/>
          </a:bodyPr>
          <a:lstStyle/>
          <a:p>
            <a:pPr algn="ctr"/>
            <a:r>
              <a:rPr lang="en-GB" sz="1200" b="1" dirty="0">
                <a:solidFill>
                  <a:schemeClr val="bg1"/>
                </a:solidFill>
              </a:rPr>
              <a:t>5 minutes - 2 hours searching for info on Prospective Adopters Report </a:t>
            </a:r>
            <a:r>
              <a:rPr lang="en-GB" sz="1000" dirty="0">
                <a:solidFill>
                  <a:schemeClr val="bg1"/>
                </a:solidFill>
              </a:rPr>
              <a:t>(dependent on info) </a:t>
            </a:r>
            <a:endParaRPr lang="en-GB" sz="1200" dirty="0">
              <a:solidFill>
                <a:schemeClr val="bg1"/>
              </a:solidFill>
            </a:endParaRPr>
          </a:p>
        </p:txBody>
      </p:sp>
      <p:sp>
        <p:nvSpPr>
          <p:cNvPr id="57" name="TextBox 56">
            <a:extLst>
              <a:ext uri="{FF2B5EF4-FFF2-40B4-BE49-F238E27FC236}">
                <a16:creationId xmlns:a16="http://schemas.microsoft.com/office/drawing/2014/main" id="{AD166DDA-C359-4D7A-B49C-2E3866E31588}"/>
              </a:ext>
            </a:extLst>
          </p:cNvPr>
          <p:cNvSpPr txBox="1"/>
          <p:nvPr/>
        </p:nvSpPr>
        <p:spPr>
          <a:xfrm>
            <a:off x="8340508" y="5736444"/>
            <a:ext cx="1459343" cy="461665"/>
          </a:xfrm>
          <a:prstGeom prst="rect">
            <a:avLst/>
          </a:prstGeom>
          <a:noFill/>
        </p:spPr>
        <p:txBody>
          <a:bodyPr wrap="square" rtlCol="0">
            <a:spAutoFit/>
          </a:bodyPr>
          <a:lstStyle/>
          <a:p>
            <a:pPr algn="ctr"/>
            <a:r>
              <a:rPr lang="en-GB" sz="1200" b="1" dirty="0">
                <a:solidFill>
                  <a:schemeClr val="bg1"/>
                </a:solidFill>
              </a:rPr>
              <a:t>Participant Case  Load </a:t>
            </a:r>
          </a:p>
        </p:txBody>
      </p:sp>
      <p:pic>
        <p:nvPicPr>
          <p:cNvPr id="58" name="Graphic 57" descr="User with solid fill">
            <a:extLst>
              <a:ext uri="{FF2B5EF4-FFF2-40B4-BE49-F238E27FC236}">
                <a16:creationId xmlns:a16="http://schemas.microsoft.com/office/drawing/2014/main" id="{40474FD9-7A46-4FC2-AE2F-0156BCB423A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455373" y="5962643"/>
            <a:ext cx="522100" cy="522100"/>
          </a:xfrm>
          <a:prstGeom prst="rect">
            <a:avLst/>
          </a:prstGeom>
        </p:spPr>
      </p:pic>
      <p:pic>
        <p:nvPicPr>
          <p:cNvPr id="59" name="Graphic 58" descr="User with solid fill">
            <a:extLst>
              <a:ext uri="{FF2B5EF4-FFF2-40B4-BE49-F238E27FC236}">
                <a16:creationId xmlns:a16="http://schemas.microsoft.com/office/drawing/2014/main" id="{9FF5D0B7-D429-4491-B4E3-86B205EA0DC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1121" y="5962643"/>
            <a:ext cx="522100" cy="522100"/>
          </a:xfrm>
          <a:prstGeom prst="rect">
            <a:avLst/>
          </a:prstGeom>
        </p:spPr>
      </p:pic>
      <p:sp>
        <p:nvSpPr>
          <p:cNvPr id="60" name="Rectangle 59">
            <a:extLst>
              <a:ext uri="{FF2B5EF4-FFF2-40B4-BE49-F238E27FC236}">
                <a16:creationId xmlns:a16="http://schemas.microsoft.com/office/drawing/2014/main" id="{E6E0C73A-5125-4FE6-AB04-146D806F7923}"/>
              </a:ext>
            </a:extLst>
          </p:cNvPr>
          <p:cNvSpPr/>
          <p:nvPr/>
        </p:nvSpPr>
        <p:spPr>
          <a:xfrm>
            <a:off x="8264293" y="6157031"/>
            <a:ext cx="886782" cy="584775"/>
          </a:xfrm>
          <a:prstGeom prst="rect">
            <a:avLst/>
          </a:prstGeom>
          <a:noFill/>
        </p:spPr>
        <p:txBody>
          <a:bodyPr wrap="none" lIns="91440" tIns="45720" rIns="91440" bIns="45720">
            <a:spAutoFit/>
          </a:bodyPr>
          <a:lstStyle/>
          <a:p>
            <a:pPr algn="ctr"/>
            <a:r>
              <a:rPr lang="en-GB" sz="32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rPr>
              <a:t>141</a:t>
            </a:r>
            <a:endParaRPr lang="en-GB" sz="5400" b="1" cap="none" spc="50">
              <a:ln w="0">
                <a:solidFill>
                  <a:schemeClr val="accent6"/>
                </a:solidFill>
              </a:ln>
              <a:solidFill>
                <a:schemeClr val="accent2">
                  <a:lumMod val="20000"/>
                  <a:lumOff val="80000"/>
                </a:schemeClr>
              </a:solidFill>
              <a:effectLst>
                <a:innerShdw blurRad="63500" dist="50800" dir="13500000">
                  <a:srgbClr val="000000">
                    <a:alpha val="50000"/>
                  </a:srgbClr>
                </a:innerShdw>
              </a:effectLst>
            </a:endParaRPr>
          </a:p>
        </p:txBody>
      </p:sp>
      <p:sp>
        <p:nvSpPr>
          <p:cNvPr id="61" name="Rectangle 60">
            <a:extLst>
              <a:ext uri="{FF2B5EF4-FFF2-40B4-BE49-F238E27FC236}">
                <a16:creationId xmlns:a16="http://schemas.microsoft.com/office/drawing/2014/main" id="{9A2DE706-265A-4F82-827B-9875922F82F9}"/>
              </a:ext>
            </a:extLst>
          </p:cNvPr>
          <p:cNvSpPr/>
          <p:nvPr/>
        </p:nvSpPr>
        <p:spPr>
          <a:xfrm>
            <a:off x="9106139" y="6157031"/>
            <a:ext cx="652743" cy="584775"/>
          </a:xfrm>
          <a:prstGeom prst="rect">
            <a:avLst/>
          </a:prstGeom>
          <a:noFill/>
        </p:spPr>
        <p:txBody>
          <a:bodyPr wrap="none" lIns="91440" tIns="45720" rIns="91440" bIns="45720">
            <a:spAutoFit/>
          </a:bodyPr>
          <a:lstStyle/>
          <a:p>
            <a:pPr algn="ctr"/>
            <a:r>
              <a:rPr lang="en-GB" sz="3200" b="1" cap="none" spc="50" dirty="0">
                <a:ln w="0">
                  <a:solidFill>
                    <a:schemeClr val="accent6"/>
                  </a:solidFill>
                </a:ln>
                <a:solidFill>
                  <a:schemeClr val="accent2">
                    <a:lumMod val="20000"/>
                    <a:lumOff val="80000"/>
                  </a:schemeClr>
                </a:solidFill>
                <a:effectLst>
                  <a:innerShdw blurRad="63500" dist="50800" dir="13500000">
                    <a:srgbClr val="000000">
                      <a:alpha val="50000"/>
                    </a:srgbClr>
                  </a:innerShdw>
                </a:effectLst>
              </a:rPr>
              <a:t>20</a:t>
            </a:r>
            <a:endParaRPr lang="en-GB" sz="5400" b="1" cap="none" spc="50" dirty="0">
              <a:ln w="0">
                <a:solidFill>
                  <a:schemeClr val="accent6"/>
                </a:solidFill>
              </a:ln>
              <a:solidFill>
                <a:schemeClr val="accent2">
                  <a:lumMod val="20000"/>
                  <a:lumOff val="80000"/>
                </a:schemeClr>
              </a:solidFill>
              <a:effectLst>
                <a:innerShdw blurRad="63500" dist="50800" dir="13500000">
                  <a:srgbClr val="000000">
                    <a:alpha val="50000"/>
                  </a:srgbClr>
                </a:innerShdw>
              </a:effectLst>
            </a:endParaRPr>
          </a:p>
        </p:txBody>
      </p:sp>
      <p:cxnSp>
        <p:nvCxnSpPr>
          <p:cNvPr id="66" name="Straight Connector 65">
            <a:extLst>
              <a:ext uri="{FF2B5EF4-FFF2-40B4-BE49-F238E27FC236}">
                <a16:creationId xmlns:a16="http://schemas.microsoft.com/office/drawing/2014/main" id="{D6CF5465-4317-48DB-9BE3-865D7F7FA2AF}"/>
              </a:ext>
            </a:extLst>
          </p:cNvPr>
          <p:cNvCxnSpPr/>
          <p:nvPr/>
        </p:nvCxnSpPr>
        <p:spPr>
          <a:xfrm>
            <a:off x="4372262"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E8D9A3B-5785-41EB-BDFF-B0EBBD1C5DDB}"/>
              </a:ext>
            </a:extLst>
          </p:cNvPr>
          <p:cNvCxnSpPr/>
          <p:nvPr/>
        </p:nvCxnSpPr>
        <p:spPr>
          <a:xfrm>
            <a:off x="8159177" y="5870121"/>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6EE29FF-2630-4F3F-AB4E-627E24B176F8}"/>
              </a:ext>
            </a:extLst>
          </p:cNvPr>
          <p:cNvCxnSpPr/>
          <p:nvPr/>
        </p:nvCxnSpPr>
        <p:spPr>
          <a:xfrm>
            <a:off x="6387076"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D11BEC8C-AF78-473A-B5DB-9B2846BC8ADC}"/>
              </a:ext>
            </a:extLst>
          </p:cNvPr>
          <p:cNvSpPr txBox="1"/>
          <p:nvPr/>
        </p:nvSpPr>
        <p:spPr>
          <a:xfrm>
            <a:off x="6509521" y="5868192"/>
            <a:ext cx="1459343" cy="646331"/>
          </a:xfrm>
          <a:prstGeom prst="rect">
            <a:avLst/>
          </a:prstGeom>
          <a:noFill/>
        </p:spPr>
        <p:txBody>
          <a:bodyPr wrap="square" rtlCol="0">
            <a:spAutoFit/>
          </a:bodyPr>
          <a:lstStyle/>
          <a:p>
            <a:pPr algn="ctr"/>
            <a:r>
              <a:rPr lang="en-GB" sz="1200" b="1">
                <a:solidFill>
                  <a:schemeClr val="bg1"/>
                </a:solidFill>
              </a:rPr>
              <a:t>~2 hours to complete Family Finder Profile</a:t>
            </a:r>
          </a:p>
        </p:txBody>
      </p:sp>
      <p:grpSp>
        <p:nvGrpSpPr>
          <p:cNvPr id="70" name="Group 69">
            <a:extLst>
              <a:ext uri="{FF2B5EF4-FFF2-40B4-BE49-F238E27FC236}">
                <a16:creationId xmlns:a16="http://schemas.microsoft.com/office/drawing/2014/main" id="{AE385E21-276C-42B5-BEC3-7840AF951638}"/>
              </a:ext>
            </a:extLst>
          </p:cNvPr>
          <p:cNvGrpSpPr/>
          <p:nvPr/>
        </p:nvGrpSpPr>
        <p:grpSpPr>
          <a:xfrm>
            <a:off x="2212978" y="1700471"/>
            <a:ext cx="5893042" cy="1683194"/>
            <a:chOff x="9004300" y="1187077"/>
            <a:chExt cx="2819400" cy="1560591"/>
          </a:xfrm>
          <a:solidFill>
            <a:schemeClr val="accent1"/>
          </a:solidFill>
        </p:grpSpPr>
        <p:sp>
          <p:nvSpPr>
            <p:cNvPr id="71" name="Rectangle 70">
              <a:extLst>
                <a:ext uri="{FF2B5EF4-FFF2-40B4-BE49-F238E27FC236}">
                  <a16:creationId xmlns:a16="http://schemas.microsoft.com/office/drawing/2014/main" id="{69506C0E-8884-408A-AC39-320401C3FF21}"/>
                </a:ext>
              </a:extLst>
            </p:cNvPr>
            <p:cNvSpPr/>
            <p:nvPr/>
          </p:nvSpPr>
          <p:spPr>
            <a:xfrm>
              <a:off x="9004300" y="1187077"/>
              <a:ext cx="2819400" cy="1560591"/>
            </a:xfrm>
            <a:prstGeom prst="rect">
              <a:avLst/>
            </a:prstGeom>
            <a:grp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1F63BF2D-5A6E-4E50-8860-0E8615D17FA8}"/>
                </a:ext>
              </a:extLst>
            </p:cNvPr>
            <p:cNvSpPr/>
            <p:nvPr/>
          </p:nvSpPr>
          <p:spPr>
            <a:xfrm>
              <a:off x="9865319" y="1194970"/>
              <a:ext cx="1091484" cy="370966"/>
            </a:xfrm>
            <a:prstGeom prst="rect">
              <a:avLst/>
            </a:prstGeom>
            <a:grpFill/>
          </p:spPr>
          <p:txBody>
            <a:bodyPr wrap="none" lIns="91440" tIns="45720" rIns="91440" bIns="45720">
              <a:spAutoFit/>
            </a:bodyPr>
            <a:lstStyle/>
            <a:p>
              <a:pPr algn="ctr"/>
              <a:r>
                <a:rPr lang="en-GB" sz="2000" b="1" cap="none" spc="50" dirty="0">
                  <a:ln w="9525" cmpd="sng">
                    <a:solidFill>
                      <a:schemeClr val="accent1"/>
                    </a:solidFill>
                    <a:prstDash val="solid"/>
                  </a:ln>
                  <a:solidFill>
                    <a:srgbClr val="70AD47">
                      <a:tint val="1000"/>
                    </a:srgbClr>
                  </a:solidFill>
                  <a:effectLst>
                    <a:glow rad="38100">
                      <a:schemeClr val="accent1">
                        <a:alpha val="40000"/>
                      </a:schemeClr>
                    </a:glow>
                  </a:effectLst>
                </a:rPr>
                <a:t>Service Benefits</a:t>
              </a:r>
              <a:endParaRPr lang="en-GB" sz="2000" b="1" cap="none" spc="50" dirty="0">
                <a:ln w="9525" cmpd="sng">
                  <a:solidFill>
                    <a:schemeClr val="accent5"/>
                  </a:solidFill>
                  <a:prstDash val="solid"/>
                </a:ln>
                <a:solidFill>
                  <a:srgbClr val="70AD47">
                    <a:tint val="1000"/>
                  </a:srgbClr>
                </a:solidFill>
                <a:effectLst>
                  <a:glow rad="38100">
                    <a:schemeClr val="accent1">
                      <a:alpha val="40000"/>
                    </a:schemeClr>
                  </a:glow>
                </a:effectLst>
              </a:endParaRPr>
            </a:p>
          </p:txBody>
        </p:sp>
      </p:grpSp>
      <p:pic>
        <p:nvPicPr>
          <p:cNvPr id="77" name="Graphic 76" descr="Inbox Check with solid fill">
            <a:extLst>
              <a:ext uri="{FF2B5EF4-FFF2-40B4-BE49-F238E27FC236}">
                <a16:creationId xmlns:a16="http://schemas.microsoft.com/office/drawing/2014/main" id="{6D332788-69BB-409E-9796-1DA2D252126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327480" y="3870477"/>
            <a:ext cx="914400" cy="914400"/>
          </a:xfrm>
          <a:prstGeom prst="rect">
            <a:avLst/>
          </a:prstGeom>
        </p:spPr>
      </p:pic>
      <p:pic>
        <p:nvPicPr>
          <p:cNvPr id="78" name="Graphic 77" descr="Users with solid fill">
            <a:extLst>
              <a:ext uri="{FF2B5EF4-FFF2-40B4-BE49-F238E27FC236}">
                <a16:creationId xmlns:a16="http://schemas.microsoft.com/office/drawing/2014/main" id="{FA1A6CBD-F6D4-42CE-8F76-5181622BB6D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405181" y="3905307"/>
            <a:ext cx="914400" cy="914400"/>
          </a:xfrm>
          <a:prstGeom prst="rect">
            <a:avLst/>
          </a:prstGeom>
        </p:spPr>
      </p:pic>
      <p:pic>
        <p:nvPicPr>
          <p:cNvPr id="80" name="Graphic 79" descr="Folder Search with solid fill">
            <a:extLst>
              <a:ext uri="{FF2B5EF4-FFF2-40B4-BE49-F238E27FC236}">
                <a16:creationId xmlns:a16="http://schemas.microsoft.com/office/drawing/2014/main" id="{6240B018-3C2E-46B7-83EA-1D80C981E21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456356" y="3888317"/>
            <a:ext cx="914400" cy="914400"/>
          </a:xfrm>
          <a:prstGeom prst="rect">
            <a:avLst/>
          </a:prstGeom>
        </p:spPr>
      </p:pic>
      <p:sp>
        <p:nvSpPr>
          <p:cNvPr id="81" name="TextBox 80">
            <a:extLst>
              <a:ext uri="{FF2B5EF4-FFF2-40B4-BE49-F238E27FC236}">
                <a16:creationId xmlns:a16="http://schemas.microsoft.com/office/drawing/2014/main" id="{75300973-D911-4F4E-A4FC-451A56EF8EF9}"/>
              </a:ext>
            </a:extLst>
          </p:cNvPr>
          <p:cNvSpPr txBox="1"/>
          <p:nvPr/>
        </p:nvSpPr>
        <p:spPr>
          <a:xfrm>
            <a:off x="8056472" y="4723790"/>
            <a:ext cx="1677938" cy="600164"/>
          </a:xfrm>
          <a:prstGeom prst="rect">
            <a:avLst/>
          </a:prstGeom>
          <a:noFill/>
        </p:spPr>
        <p:txBody>
          <a:bodyPr wrap="square" rtlCol="0">
            <a:spAutoFit/>
          </a:bodyPr>
          <a:lstStyle/>
          <a:p>
            <a:pPr algn="ctr"/>
            <a:r>
              <a:rPr lang="en-GB" sz="1100">
                <a:solidFill>
                  <a:schemeClr val="bg1"/>
                </a:solidFill>
              </a:rPr>
              <a:t>Child Permanence Report &amp; Life Story Work</a:t>
            </a:r>
          </a:p>
        </p:txBody>
      </p:sp>
      <p:cxnSp>
        <p:nvCxnSpPr>
          <p:cNvPr id="82" name="Straight Arrow Connector 81">
            <a:extLst>
              <a:ext uri="{FF2B5EF4-FFF2-40B4-BE49-F238E27FC236}">
                <a16:creationId xmlns:a16="http://schemas.microsoft.com/office/drawing/2014/main" id="{9108EE4A-8DE2-4544-98FC-A6C624000A24}"/>
              </a:ext>
            </a:extLst>
          </p:cNvPr>
          <p:cNvCxnSpPr/>
          <p:nvPr/>
        </p:nvCxnSpPr>
        <p:spPr>
          <a:xfrm>
            <a:off x="9585392" y="4297958"/>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365EB3DA-4A61-46C9-B55D-10663BF4C65A}"/>
              </a:ext>
            </a:extLst>
          </p:cNvPr>
          <p:cNvSpPr txBox="1"/>
          <p:nvPr/>
        </p:nvSpPr>
        <p:spPr>
          <a:xfrm>
            <a:off x="9950258" y="3765574"/>
            <a:ext cx="1961886" cy="261610"/>
          </a:xfrm>
          <a:prstGeom prst="rect">
            <a:avLst/>
          </a:prstGeom>
          <a:noFill/>
        </p:spPr>
        <p:txBody>
          <a:bodyPr wrap="square" rtlCol="0">
            <a:spAutoFit/>
          </a:bodyPr>
          <a:lstStyle/>
          <a:p>
            <a:pPr algn="ctr"/>
            <a:r>
              <a:rPr lang="en-GB" sz="1100" b="1">
                <a:solidFill>
                  <a:schemeClr val="bg1"/>
                </a:solidFill>
              </a:rPr>
              <a:t>Complete Assessment</a:t>
            </a:r>
          </a:p>
        </p:txBody>
      </p:sp>
      <p:pic>
        <p:nvPicPr>
          <p:cNvPr id="85" name="Graphic 84" descr="CheckList with solid fill">
            <a:extLst>
              <a:ext uri="{FF2B5EF4-FFF2-40B4-BE49-F238E27FC236}">
                <a16:creationId xmlns:a16="http://schemas.microsoft.com/office/drawing/2014/main" id="{4295A9CB-B2DC-487A-98FB-AF2BACDF37C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524530" y="3959663"/>
            <a:ext cx="784525" cy="784525"/>
          </a:xfrm>
          <a:prstGeom prst="rect">
            <a:avLst/>
          </a:prstGeom>
        </p:spPr>
      </p:pic>
      <p:sp>
        <p:nvSpPr>
          <p:cNvPr id="86" name="TextBox 85">
            <a:extLst>
              <a:ext uri="{FF2B5EF4-FFF2-40B4-BE49-F238E27FC236}">
                <a16:creationId xmlns:a16="http://schemas.microsoft.com/office/drawing/2014/main" id="{A48B36DE-4EE8-4EFC-9581-6B4D419E4EB2}"/>
              </a:ext>
            </a:extLst>
          </p:cNvPr>
          <p:cNvSpPr txBox="1"/>
          <p:nvPr/>
        </p:nvSpPr>
        <p:spPr>
          <a:xfrm>
            <a:off x="10022145" y="4765698"/>
            <a:ext cx="1677938" cy="430887"/>
          </a:xfrm>
          <a:prstGeom prst="rect">
            <a:avLst/>
          </a:prstGeom>
          <a:noFill/>
        </p:spPr>
        <p:txBody>
          <a:bodyPr wrap="square" rtlCol="0">
            <a:spAutoFit/>
          </a:bodyPr>
          <a:lstStyle/>
          <a:p>
            <a:pPr algn="ctr"/>
            <a:r>
              <a:rPr lang="en-GB" sz="1100">
                <a:solidFill>
                  <a:schemeClr val="bg1"/>
                </a:solidFill>
              </a:rPr>
              <a:t>Takes ~1/2 day to write up assessment</a:t>
            </a:r>
          </a:p>
        </p:txBody>
      </p:sp>
      <p:cxnSp>
        <p:nvCxnSpPr>
          <p:cNvPr id="87" name="Straight Connector 86">
            <a:extLst>
              <a:ext uri="{FF2B5EF4-FFF2-40B4-BE49-F238E27FC236}">
                <a16:creationId xmlns:a16="http://schemas.microsoft.com/office/drawing/2014/main" id="{6B4CA64A-8F94-4070-B137-5E2D780D12E5}"/>
              </a:ext>
            </a:extLst>
          </p:cNvPr>
          <p:cNvCxnSpPr/>
          <p:nvPr/>
        </p:nvCxnSpPr>
        <p:spPr>
          <a:xfrm>
            <a:off x="2107711"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pic>
        <p:nvPicPr>
          <p:cNvPr id="89" name="Graphic 88" descr="Magnifying glass with solid fill">
            <a:extLst>
              <a:ext uri="{FF2B5EF4-FFF2-40B4-BE49-F238E27FC236}">
                <a16:creationId xmlns:a16="http://schemas.microsoft.com/office/drawing/2014/main" id="{F6FA7D1B-2B6B-4521-B653-3FDE9D341FD1}"/>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407298" y="2205264"/>
            <a:ext cx="461666" cy="461666"/>
          </a:xfrm>
          <a:prstGeom prst="rect">
            <a:avLst/>
          </a:prstGeom>
        </p:spPr>
      </p:pic>
      <p:sp>
        <p:nvSpPr>
          <p:cNvPr id="90" name="TextBox 89">
            <a:extLst>
              <a:ext uri="{FF2B5EF4-FFF2-40B4-BE49-F238E27FC236}">
                <a16:creationId xmlns:a16="http://schemas.microsoft.com/office/drawing/2014/main" id="{97E781C5-96D1-44F4-9EA2-E1077A7746AF}"/>
              </a:ext>
            </a:extLst>
          </p:cNvPr>
          <p:cNvSpPr txBox="1"/>
          <p:nvPr/>
        </p:nvSpPr>
        <p:spPr>
          <a:xfrm>
            <a:off x="2868964" y="2196734"/>
            <a:ext cx="5122754" cy="461665"/>
          </a:xfrm>
          <a:prstGeom prst="rect">
            <a:avLst/>
          </a:prstGeom>
          <a:noFill/>
        </p:spPr>
        <p:txBody>
          <a:bodyPr wrap="square" rtlCol="0">
            <a:spAutoFit/>
          </a:bodyPr>
          <a:lstStyle/>
          <a:p>
            <a:r>
              <a:rPr lang="en-GB" sz="1200" b="1" dirty="0">
                <a:solidFill>
                  <a:schemeClr val="bg1"/>
                </a:solidFill>
              </a:rPr>
              <a:t>Ability to find documents quicker </a:t>
            </a:r>
            <a:r>
              <a:rPr lang="en-GB" sz="1200" dirty="0">
                <a:solidFill>
                  <a:schemeClr val="bg1"/>
                </a:solidFill>
              </a:rPr>
              <a:t>– as information is stored in different places, it will reduce the time taken to find the information needed. </a:t>
            </a:r>
            <a:endParaRPr lang="en-GB" sz="1200" b="1" dirty="0">
              <a:solidFill>
                <a:schemeClr val="bg1"/>
              </a:solidFill>
            </a:endParaRPr>
          </a:p>
        </p:txBody>
      </p:sp>
      <p:pic>
        <p:nvPicPr>
          <p:cNvPr id="92" name="Graphic 91" descr="Mailbox with solid fill">
            <a:extLst>
              <a:ext uri="{FF2B5EF4-FFF2-40B4-BE49-F238E27FC236}">
                <a16:creationId xmlns:a16="http://schemas.microsoft.com/office/drawing/2014/main" id="{12951229-9DEE-48EE-BAB9-73C99FC20775}"/>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357022" y="2723099"/>
            <a:ext cx="562218" cy="562218"/>
          </a:xfrm>
          <a:prstGeom prst="rect">
            <a:avLst/>
          </a:prstGeom>
        </p:spPr>
      </p:pic>
      <p:sp>
        <p:nvSpPr>
          <p:cNvPr id="93" name="TextBox 92">
            <a:extLst>
              <a:ext uri="{FF2B5EF4-FFF2-40B4-BE49-F238E27FC236}">
                <a16:creationId xmlns:a16="http://schemas.microsoft.com/office/drawing/2014/main" id="{A6B31B2D-2D3A-4720-B9CE-B86FDFA4D818}"/>
              </a:ext>
            </a:extLst>
          </p:cNvPr>
          <p:cNvSpPr txBox="1"/>
          <p:nvPr/>
        </p:nvSpPr>
        <p:spPr>
          <a:xfrm>
            <a:off x="2860653" y="2754434"/>
            <a:ext cx="5122754" cy="461665"/>
          </a:xfrm>
          <a:prstGeom prst="rect">
            <a:avLst/>
          </a:prstGeom>
          <a:noFill/>
        </p:spPr>
        <p:txBody>
          <a:bodyPr wrap="square" rtlCol="0">
            <a:spAutoFit/>
          </a:bodyPr>
          <a:lstStyle/>
          <a:p>
            <a:r>
              <a:rPr lang="en-GB" sz="1200" b="1" dirty="0">
                <a:solidFill>
                  <a:schemeClr val="bg1"/>
                </a:solidFill>
              </a:rPr>
              <a:t>Quickly identify post-box letters </a:t>
            </a:r>
            <a:r>
              <a:rPr lang="en-GB" sz="1200" dirty="0">
                <a:solidFill>
                  <a:schemeClr val="bg1"/>
                </a:solidFill>
              </a:rPr>
              <a:t>– currently documents are stored in the same tab, semantic search results will include scanned-in letters</a:t>
            </a:r>
            <a:r>
              <a:rPr lang="en-GB" sz="1200" dirty="0"/>
              <a:t>. </a:t>
            </a:r>
            <a:endParaRPr lang="en-GB" sz="1200" b="1" dirty="0"/>
          </a:p>
        </p:txBody>
      </p:sp>
      <p:sp>
        <p:nvSpPr>
          <p:cNvPr id="96" name="TextBox 95">
            <a:extLst>
              <a:ext uri="{FF2B5EF4-FFF2-40B4-BE49-F238E27FC236}">
                <a16:creationId xmlns:a16="http://schemas.microsoft.com/office/drawing/2014/main" id="{B2818920-CA87-4121-92B1-D1B794140E72}"/>
              </a:ext>
            </a:extLst>
          </p:cNvPr>
          <p:cNvSpPr txBox="1"/>
          <p:nvPr/>
        </p:nvSpPr>
        <p:spPr>
          <a:xfrm>
            <a:off x="374688" y="5876570"/>
            <a:ext cx="1459343" cy="646331"/>
          </a:xfrm>
          <a:prstGeom prst="rect">
            <a:avLst/>
          </a:prstGeom>
          <a:noFill/>
        </p:spPr>
        <p:txBody>
          <a:bodyPr wrap="square" rtlCol="0">
            <a:spAutoFit/>
          </a:bodyPr>
          <a:lstStyle/>
          <a:p>
            <a:pPr algn="ctr"/>
            <a:r>
              <a:rPr lang="en-GB" sz="1200" b="1" dirty="0">
                <a:solidFill>
                  <a:schemeClr val="bg1"/>
                </a:solidFill>
              </a:rPr>
              <a:t>1 hour to find information for Learning Spaces</a:t>
            </a:r>
          </a:p>
        </p:txBody>
      </p:sp>
      <p:sp>
        <p:nvSpPr>
          <p:cNvPr id="97" name="TextBox 96">
            <a:extLst>
              <a:ext uri="{FF2B5EF4-FFF2-40B4-BE49-F238E27FC236}">
                <a16:creationId xmlns:a16="http://schemas.microsoft.com/office/drawing/2014/main" id="{0AD99993-D9C6-4ABD-BEFD-33A2B386234D}"/>
              </a:ext>
            </a:extLst>
          </p:cNvPr>
          <p:cNvSpPr txBox="1"/>
          <p:nvPr/>
        </p:nvSpPr>
        <p:spPr>
          <a:xfrm>
            <a:off x="4658974" y="5888018"/>
            <a:ext cx="1459343" cy="646331"/>
          </a:xfrm>
          <a:prstGeom prst="rect">
            <a:avLst/>
          </a:prstGeom>
          <a:noFill/>
        </p:spPr>
        <p:txBody>
          <a:bodyPr wrap="square" rtlCol="0">
            <a:spAutoFit/>
          </a:bodyPr>
          <a:lstStyle/>
          <a:p>
            <a:pPr algn="ctr"/>
            <a:r>
              <a:rPr lang="en-GB" sz="1200" b="1" dirty="0">
                <a:solidFill>
                  <a:schemeClr val="bg1"/>
                </a:solidFill>
              </a:rPr>
              <a:t>Use the Adoption Module that is Part of LCS</a:t>
            </a:r>
          </a:p>
        </p:txBody>
      </p:sp>
    </p:spTree>
    <p:extLst>
      <p:ext uri="{BB962C8B-B14F-4D97-AF65-F5344CB8AC3E}">
        <p14:creationId xmlns:p14="http://schemas.microsoft.com/office/powerpoint/2010/main" val="4248041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A45DE-277B-49E5-83B5-C5831B74BD22}"/>
              </a:ext>
            </a:extLst>
          </p:cNvPr>
          <p:cNvSpPr>
            <a:spLocks noGrp="1"/>
          </p:cNvSpPr>
          <p:nvPr>
            <p:ph type="title"/>
          </p:nvPr>
        </p:nvSpPr>
        <p:spPr>
          <a:xfrm>
            <a:off x="7293527" y="24226"/>
            <a:ext cx="4451453" cy="1266354"/>
          </a:xfrm>
        </p:spPr>
        <p:txBody>
          <a:bodyPr>
            <a:normAutofit/>
          </a:bodyPr>
          <a:lstStyle/>
          <a:p>
            <a:pPr algn="ctr"/>
            <a:r>
              <a:rPr lang="en-GB" sz="3600" b="1">
                <a:solidFill>
                  <a:schemeClr val="tx2"/>
                </a:solidFill>
                <a:latin typeface="Arial" panose="020B0604020202020204" pitchFamily="34" charset="0"/>
                <a:cs typeface="Arial" panose="020B0604020202020204" pitchFamily="34" charset="0"/>
              </a:rPr>
              <a:t>Leaving Care Team</a:t>
            </a:r>
          </a:p>
        </p:txBody>
      </p:sp>
      <p:sp>
        <p:nvSpPr>
          <p:cNvPr id="16" name="Rectangle 15">
            <a:extLst>
              <a:ext uri="{FF2B5EF4-FFF2-40B4-BE49-F238E27FC236}">
                <a16:creationId xmlns:a16="http://schemas.microsoft.com/office/drawing/2014/main" id="{7B34CBF8-98EB-4017-9CEB-385BD058C066}"/>
              </a:ext>
            </a:extLst>
          </p:cNvPr>
          <p:cNvSpPr/>
          <p:nvPr/>
        </p:nvSpPr>
        <p:spPr>
          <a:xfrm>
            <a:off x="120614" y="1235420"/>
            <a:ext cx="1986442" cy="4369263"/>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1806696F-1DD6-4E64-B975-7EF5FBD6E0DB}"/>
              </a:ext>
            </a:extLst>
          </p:cNvPr>
          <p:cNvSpPr/>
          <p:nvPr/>
        </p:nvSpPr>
        <p:spPr>
          <a:xfrm>
            <a:off x="400863" y="2104210"/>
            <a:ext cx="1439856"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3 minutes</a:t>
            </a:r>
          </a:p>
        </p:txBody>
      </p:sp>
      <p:sp>
        <p:nvSpPr>
          <p:cNvPr id="18" name="Oval 17">
            <a:extLst>
              <a:ext uri="{FF2B5EF4-FFF2-40B4-BE49-F238E27FC236}">
                <a16:creationId xmlns:a16="http://schemas.microsoft.com/office/drawing/2014/main" id="{1F33FA4F-7487-49F8-A269-3A7C86DC2E73}"/>
              </a:ext>
            </a:extLst>
          </p:cNvPr>
          <p:cNvSpPr/>
          <p:nvPr/>
        </p:nvSpPr>
        <p:spPr>
          <a:xfrm>
            <a:off x="396168" y="3461127"/>
            <a:ext cx="1477248" cy="646332"/>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3 minutes 36 seconds</a:t>
            </a:r>
          </a:p>
        </p:txBody>
      </p:sp>
      <p:sp>
        <p:nvSpPr>
          <p:cNvPr id="19" name="Oval 18">
            <a:extLst>
              <a:ext uri="{FF2B5EF4-FFF2-40B4-BE49-F238E27FC236}">
                <a16:creationId xmlns:a16="http://schemas.microsoft.com/office/drawing/2014/main" id="{CB540582-109F-4DCD-8199-7C50617535DD}"/>
              </a:ext>
            </a:extLst>
          </p:cNvPr>
          <p:cNvSpPr/>
          <p:nvPr/>
        </p:nvSpPr>
        <p:spPr>
          <a:xfrm>
            <a:off x="518624" y="4773357"/>
            <a:ext cx="1204332" cy="646331"/>
          </a:xfrm>
          <a:prstGeom prst="ellipse">
            <a:avLst/>
          </a:prstGeom>
          <a:solidFill>
            <a:schemeClr val="accent2">
              <a:lumMod val="40000"/>
              <a:lumOff val="6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38 seconds</a:t>
            </a:r>
          </a:p>
        </p:txBody>
      </p:sp>
      <p:sp>
        <p:nvSpPr>
          <p:cNvPr id="20" name="TextBox 19">
            <a:extLst>
              <a:ext uri="{FF2B5EF4-FFF2-40B4-BE49-F238E27FC236}">
                <a16:creationId xmlns:a16="http://schemas.microsoft.com/office/drawing/2014/main" id="{FD124432-B333-4A03-9875-7F65B0492635}"/>
              </a:ext>
            </a:extLst>
          </p:cNvPr>
          <p:cNvSpPr txBox="1"/>
          <p:nvPr/>
        </p:nvSpPr>
        <p:spPr>
          <a:xfrm>
            <a:off x="384109" y="1629508"/>
            <a:ext cx="1459343" cy="461665"/>
          </a:xfrm>
          <a:prstGeom prst="rect">
            <a:avLst/>
          </a:prstGeom>
          <a:noFill/>
        </p:spPr>
        <p:txBody>
          <a:bodyPr wrap="square" rtlCol="0">
            <a:spAutoFit/>
          </a:bodyPr>
          <a:lstStyle/>
          <a:p>
            <a:pPr algn="ctr"/>
            <a:r>
              <a:rPr lang="en-GB" sz="1200" b="1"/>
              <a:t>Locating a Qualification</a:t>
            </a:r>
          </a:p>
        </p:txBody>
      </p:sp>
      <p:sp>
        <p:nvSpPr>
          <p:cNvPr id="21" name="TextBox 20">
            <a:extLst>
              <a:ext uri="{FF2B5EF4-FFF2-40B4-BE49-F238E27FC236}">
                <a16:creationId xmlns:a16="http://schemas.microsoft.com/office/drawing/2014/main" id="{80BBC7C9-A4B9-4DE9-8B68-92557BAAFA44}"/>
              </a:ext>
            </a:extLst>
          </p:cNvPr>
          <p:cNvSpPr txBox="1"/>
          <p:nvPr/>
        </p:nvSpPr>
        <p:spPr>
          <a:xfrm>
            <a:off x="479554" y="2817445"/>
            <a:ext cx="1282473" cy="646331"/>
          </a:xfrm>
          <a:prstGeom prst="rect">
            <a:avLst/>
          </a:prstGeom>
          <a:noFill/>
        </p:spPr>
        <p:txBody>
          <a:bodyPr wrap="square" rtlCol="0">
            <a:spAutoFit/>
          </a:bodyPr>
          <a:lstStyle/>
          <a:p>
            <a:pPr algn="ctr"/>
            <a:r>
              <a:rPr lang="en-GB" sz="1200" b="1"/>
              <a:t>Locating a professionals details</a:t>
            </a:r>
          </a:p>
        </p:txBody>
      </p:sp>
      <p:sp>
        <p:nvSpPr>
          <p:cNvPr id="22" name="TextBox 21">
            <a:extLst>
              <a:ext uri="{FF2B5EF4-FFF2-40B4-BE49-F238E27FC236}">
                <a16:creationId xmlns:a16="http://schemas.microsoft.com/office/drawing/2014/main" id="{8E44DCB8-56FF-42CC-AC4A-3B863EB48D58}"/>
              </a:ext>
            </a:extLst>
          </p:cNvPr>
          <p:cNvSpPr txBox="1"/>
          <p:nvPr/>
        </p:nvSpPr>
        <p:spPr>
          <a:xfrm>
            <a:off x="472543" y="4127026"/>
            <a:ext cx="1282473" cy="646331"/>
          </a:xfrm>
          <a:prstGeom prst="rect">
            <a:avLst/>
          </a:prstGeom>
          <a:noFill/>
        </p:spPr>
        <p:txBody>
          <a:bodyPr wrap="square" rtlCol="0">
            <a:spAutoFit/>
          </a:bodyPr>
          <a:lstStyle/>
          <a:p>
            <a:pPr algn="ctr"/>
            <a:r>
              <a:rPr lang="en-GB" sz="1200" b="1"/>
              <a:t>Locate First Visit of the Year</a:t>
            </a:r>
          </a:p>
        </p:txBody>
      </p:sp>
      <p:sp>
        <p:nvSpPr>
          <p:cNvPr id="25" name="Rectangle 24">
            <a:extLst>
              <a:ext uri="{FF2B5EF4-FFF2-40B4-BE49-F238E27FC236}">
                <a16:creationId xmlns:a16="http://schemas.microsoft.com/office/drawing/2014/main" id="{84AD85F9-5670-49CF-B30B-B1F914AF0810}"/>
              </a:ext>
            </a:extLst>
          </p:cNvPr>
          <p:cNvSpPr/>
          <p:nvPr/>
        </p:nvSpPr>
        <p:spPr>
          <a:xfrm>
            <a:off x="127570" y="1244910"/>
            <a:ext cx="1986442" cy="400110"/>
          </a:xfrm>
          <a:prstGeom prst="rect">
            <a:avLst/>
          </a:prstGeom>
          <a:noFill/>
        </p:spPr>
        <p:txBody>
          <a:bodyPr wrap="square" lIns="91440" tIns="45720" rIns="91440" bIns="45720">
            <a:spAutoFit/>
          </a:bodyPr>
          <a:lstStyle/>
          <a:p>
            <a:pPr algn="ctr"/>
            <a:r>
              <a:rPr lang="en-GB" sz="2000" b="1" cap="none" spc="50">
                <a:ln w="9525" cmpd="sng">
                  <a:solidFill>
                    <a:schemeClr val="accent2"/>
                  </a:solidFill>
                  <a:prstDash val="solid"/>
                </a:ln>
                <a:solidFill>
                  <a:srgbClr val="70AD47">
                    <a:tint val="1000"/>
                  </a:srgbClr>
                </a:solidFill>
                <a:effectLst>
                  <a:glow rad="38100">
                    <a:schemeClr val="accent1">
                      <a:alpha val="40000"/>
                    </a:schemeClr>
                  </a:glow>
                </a:effectLst>
              </a:rPr>
              <a:t>Key Measures</a:t>
            </a:r>
          </a:p>
        </p:txBody>
      </p:sp>
      <p:sp>
        <p:nvSpPr>
          <p:cNvPr id="26" name="Rectangle 25">
            <a:extLst>
              <a:ext uri="{FF2B5EF4-FFF2-40B4-BE49-F238E27FC236}">
                <a16:creationId xmlns:a16="http://schemas.microsoft.com/office/drawing/2014/main" id="{B6F8A85E-5567-4E02-9532-3F104D1C7470}"/>
              </a:ext>
            </a:extLst>
          </p:cNvPr>
          <p:cNvSpPr/>
          <p:nvPr/>
        </p:nvSpPr>
        <p:spPr>
          <a:xfrm>
            <a:off x="2212978" y="3481759"/>
            <a:ext cx="9868205" cy="209614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41C9F6D-071C-4019-B382-A6AE5ED4C031}"/>
              </a:ext>
            </a:extLst>
          </p:cNvPr>
          <p:cNvSpPr/>
          <p:nvPr/>
        </p:nvSpPr>
        <p:spPr>
          <a:xfrm>
            <a:off x="5690591" y="3449165"/>
            <a:ext cx="2912977" cy="400110"/>
          </a:xfrm>
          <a:prstGeom prst="rect">
            <a:avLst/>
          </a:prstGeom>
          <a:noFill/>
        </p:spPr>
        <p:txBody>
          <a:bodyPr wrap="none" lIns="91440" tIns="45720" rIns="91440" bIns="45720">
            <a:spAutoFit/>
          </a:bodyPr>
          <a:lstStyle/>
          <a:p>
            <a:pPr algn="ctr"/>
            <a:r>
              <a:rPr lang="en-GB" sz="2000" b="1" spc="50">
                <a:ln w="9525" cmpd="sng">
                  <a:solidFill>
                    <a:schemeClr val="accent4"/>
                  </a:solidFill>
                  <a:prstDash val="solid"/>
                </a:ln>
                <a:solidFill>
                  <a:srgbClr val="70AD47">
                    <a:tint val="1000"/>
                  </a:srgbClr>
                </a:solidFill>
                <a:effectLst>
                  <a:glow rad="38100">
                    <a:schemeClr val="accent1">
                      <a:alpha val="40000"/>
                    </a:schemeClr>
                  </a:glow>
                </a:effectLst>
              </a:rPr>
              <a:t>Pathway Plan Review</a:t>
            </a:r>
            <a:endParaRPr lang="en-GB" sz="2000" b="1" cap="none" spc="50">
              <a:ln w="9525" cmpd="sng">
                <a:solidFill>
                  <a:schemeClr val="accent4"/>
                </a:solidFill>
                <a:prstDash val="solid"/>
              </a:ln>
              <a:solidFill>
                <a:srgbClr val="70AD47">
                  <a:tint val="1000"/>
                </a:srgbClr>
              </a:solidFill>
              <a:effectLst>
                <a:glow rad="38100">
                  <a:schemeClr val="accent1">
                    <a:alpha val="40000"/>
                  </a:schemeClr>
                </a:glow>
              </a:effectLst>
            </a:endParaRPr>
          </a:p>
        </p:txBody>
      </p:sp>
      <p:pic>
        <p:nvPicPr>
          <p:cNvPr id="28" name="Graphic 27" descr="Boardroom with solid fill">
            <a:extLst>
              <a:ext uri="{FF2B5EF4-FFF2-40B4-BE49-F238E27FC236}">
                <a16:creationId xmlns:a16="http://schemas.microsoft.com/office/drawing/2014/main" id="{C23B4CF9-A8A5-41A7-9DE6-D11FAC1FF9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599044" y="3975214"/>
            <a:ext cx="758781" cy="758781"/>
          </a:xfrm>
          <a:prstGeom prst="rect">
            <a:avLst/>
          </a:prstGeom>
        </p:spPr>
      </p:pic>
      <p:sp>
        <p:nvSpPr>
          <p:cNvPr id="29" name="TextBox 28">
            <a:extLst>
              <a:ext uri="{FF2B5EF4-FFF2-40B4-BE49-F238E27FC236}">
                <a16:creationId xmlns:a16="http://schemas.microsoft.com/office/drawing/2014/main" id="{D58EB99A-8B0B-4CA4-908F-744DF3698CD0}"/>
              </a:ext>
            </a:extLst>
          </p:cNvPr>
          <p:cNvSpPr txBox="1"/>
          <p:nvPr/>
        </p:nvSpPr>
        <p:spPr>
          <a:xfrm>
            <a:off x="2274775" y="3791812"/>
            <a:ext cx="1372882" cy="261610"/>
          </a:xfrm>
          <a:prstGeom prst="rect">
            <a:avLst/>
          </a:prstGeom>
          <a:noFill/>
        </p:spPr>
        <p:txBody>
          <a:bodyPr wrap="square" rtlCol="0">
            <a:spAutoFit/>
          </a:bodyPr>
          <a:lstStyle/>
          <a:p>
            <a:pPr algn="ctr"/>
            <a:r>
              <a:rPr lang="en-GB" sz="1100" b="1">
                <a:solidFill>
                  <a:schemeClr val="bg1"/>
                </a:solidFill>
              </a:rPr>
              <a:t>Meeting with YP</a:t>
            </a:r>
          </a:p>
        </p:txBody>
      </p:sp>
      <p:sp>
        <p:nvSpPr>
          <p:cNvPr id="30" name="TextBox 29">
            <a:extLst>
              <a:ext uri="{FF2B5EF4-FFF2-40B4-BE49-F238E27FC236}">
                <a16:creationId xmlns:a16="http://schemas.microsoft.com/office/drawing/2014/main" id="{2A637A7A-F806-4510-97C9-9C0E16D23F76}"/>
              </a:ext>
            </a:extLst>
          </p:cNvPr>
          <p:cNvSpPr txBox="1"/>
          <p:nvPr/>
        </p:nvSpPr>
        <p:spPr>
          <a:xfrm>
            <a:off x="2199968" y="4796344"/>
            <a:ext cx="1522495" cy="430887"/>
          </a:xfrm>
          <a:prstGeom prst="rect">
            <a:avLst/>
          </a:prstGeom>
          <a:noFill/>
        </p:spPr>
        <p:txBody>
          <a:bodyPr wrap="square" rtlCol="0">
            <a:spAutoFit/>
          </a:bodyPr>
          <a:lstStyle/>
          <a:p>
            <a:pPr algn="ctr"/>
            <a:r>
              <a:rPr lang="en-GB" sz="1100">
                <a:solidFill>
                  <a:schemeClr val="bg1"/>
                </a:solidFill>
              </a:rPr>
              <a:t>Gather Information to Complete the Review</a:t>
            </a:r>
          </a:p>
        </p:txBody>
      </p:sp>
      <p:cxnSp>
        <p:nvCxnSpPr>
          <p:cNvPr id="31" name="Straight Arrow Connector 30">
            <a:extLst>
              <a:ext uri="{FF2B5EF4-FFF2-40B4-BE49-F238E27FC236}">
                <a16:creationId xmlns:a16="http://schemas.microsoft.com/office/drawing/2014/main" id="{E9C30E23-505A-42A3-BDD7-AEE2EF840E54}"/>
              </a:ext>
            </a:extLst>
          </p:cNvPr>
          <p:cNvCxnSpPr/>
          <p:nvPr/>
        </p:nvCxnSpPr>
        <p:spPr>
          <a:xfrm>
            <a:off x="3512868"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F5C62F1-F326-4F02-9A75-35C088580850}"/>
              </a:ext>
            </a:extLst>
          </p:cNvPr>
          <p:cNvSpPr txBox="1"/>
          <p:nvPr/>
        </p:nvSpPr>
        <p:spPr>
          <a:xfrm>
            <a:off x="3734800" y="3780234"/>
            <a:ext cx="2192307" cy="261610"/>
          </a:xfrm>
          <a:prstGeom prst="rect">
            <a:avLst/>
          </a:prstGeom>
          <a:noFill/>
        </p:spPr>
        <p:txBody>
          <a:bodyPr wrap="square" rtlCol="0">
            <a:spAutoFit/>
          </a:bodyPr>
          <a:lstStyle/>
          <a:p>
            <a:pPr algn="ctr"/>
            <a:r>
              <a:rPr lang="en-GB" sz="1100" b="1">
                <a:solidFill>
                  <a:schemeClr val="bg1"/>
                </a:solidFill>
              </a:rPr>
              <a:t>Initiate the Review Document</a:t>
            </a:r>
          </a:p>
        </p:txBody>
      </p:sp>
      <p:cxnSp>
        <p:nvCxnSpPr>
          <p:cNvPr id="34" name="Straight Arrow Connector 33">
            <a:extLst>
              <a:ext uri="{FF2B5EF4-FFF2-40B4-BE49-F238E27FC236}">
                <a16:creationId xmlns:a16="http://schemas.microsoft.com/office/drawing/2014/main" id="{B8B51BF9-555A-481B-9270-FFC44B417FDB}"/>
              </a:ext>
            </a:extLst>
          </p:cNvPr>
          <p:cNvCxnSpPr/>
          <p:nvPr/>
        </p:nvCxnSpPr>
        <p:spPr>
          <a:xfrm>
            <a:off x="5496127"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D5456402-EBC6-495E-ABEF-AF1D4ACE4DB4}"/>
              </a:ext>
            </a:extLst>
          </p:cNvPr>
          <p:cNvSpPr txBox="1"/>
          <p:nvPr/>
        </p:nvSpPr>
        <p:spPr>
          <a:xfrm>
            <a:off x="5997551" y="3762656"/>
            <a:ext cx="1691936" cy="261610"/>
          </a:xfrm>
          <a:prstGeom prst="rect">
            <a:avLst/>
          </a:prstGeom>
          <a:noFill/>
        </p:spPr>
        <p:txBody>
          <a:bodyPr wrap="square" rtlCol="0">
            <a:spAutoFit/>
          </a:bodyPr>
          <a:lstStyle/>
          <a:p>
            <a:pPr algn="ctr"/>
            <a:r>
              <a:rPr lang="en-GB" sz="1100" b="1">
                <a:solidFill>
                  <a:schemeClr val="bg1"/>
                </a:solidFill>
              </a:rPr>
              <a:t>Complete All Sections</a:t>
            </a:r>
          </a:p>
        </p:txBody>
      </p:sp>
      <p:sp>
        <p:nvSpPr>
          <p:cNvPr id="39" name="TextBox 38">
            <a:extLst>
              <a:ext uri="{FF2B5EF4-FFF2-40B4-BE49-F238E27FC236}">
                <a16:creationId xmlns:a16="http://schemas.microsoft.com/office/drawing/2014/main" id="{ED4F7018-ED44-4D32-9657-389494B05D72}"/>
              </a:ext>
            </a:extLst>
          </p:cNvPr>
          <p:cNvSpPr txBox="1"/>
          <p:nvPr/>
        </p:nvSpPr>
        <p:spPr>
          <a:xfrm>
            <a:off x="7896616" y="3744550"/>
            <a:ext cx="1903235" cy="261610"/>
          </a:xfrm>
          <a:prstGeom prst="rect">
            <a:avLst/>
          </a:prstGeom>
          <a:noFill/>
        </p:spPr>
        <p:txBody>
          <a:bodyPr wrap="square" rtlCol="0">
            <a:spAutoFit/>
          </a:bodyPr>
          <a:lstStyle/>
          <a:p>
            <a:pPr algn="ctr"/>
            <a:r>
              <a:rPr lang="en-GB" sz="1100" b="1">
                <a:solidFill>
                  <a:schemeClr val="bg1"/>
                </a:solidFill>
              </a:rPr>
              <a:t>Set Review</a:t>
            </a:r>
          </a:p>
        </p:txBody>
      </p:sp>
      <p:cxnSp>
        <p:nvCxnSpPr>
          <p:cNvPr id="45" name="Straight Arrow Connector 44">
            <a:extLst>
              <a:ext uri="{FF2B5EF4-FFF2-40B4-BE49-F238E27FC236}">
                <a16:creationId xmlns:a16="http://schemas.microsoft.com/office/drawing/2014/main" id="{47554CF4-EE5E-4782-9943-D7DE49FDE984}"/>
              </a:ext>
            </a:extLst>
          </p:cNvPr>
          <p:cNvCxnSpPr/>
          <p:nvPr/>
        </p:nvCxnSpPr>
        <p:spPr>
          <a:xfrm>
            <a:off x="7634037" y="4302364"/>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1ABEA0D-AE66-411E-9B91-A736C56438A7}"/>
              </a:ext>
            </a:extLst>
          </p:cNvPr>
          <p:cNvSpPr txBox="1"/>
          <p:nvPr/>
        </p:nvSpPr>
        <p:spPr>
          <a:xfrm>
            <a:off x="3848644" y="4733861"/>
            <a:ext cx="1713485" cy="600164"/>
          </a:xfrm>
          <a:prstGeom prst="rect">
            <a:avLst/>
          </a:prstGeom>
          <a:noFill/>
        </p:spPr>
        <p:txBody>
          <a:bodyPr wrap="square" rtlCol="0">
            <a:spAutoFit/>
          </a:bodyPr>
          <a:lstStyle/>
          <a:p>
            <a:pPr algn="ctr"/>
            <a:r>
              <a:rPr lang="en-GB" sz="1100">
                <a:solidFill>
                  <a:schemeClr val="bg1"/>
                </a:solidFill>
              </a:rPr>
              <a:t>Start a new Signs of Success Pathway Planning Mapping Form</a:t>
            </a:r>
          </a:p>
        </p:txBody>
      </p:sp>
      <p:sp>
        <p:nvSpPr>
          <p:cNvPr id="54" name="TextBox 53">
            <a:extLst>
              <a:ext uri="{FF2B5EF4-FFF2-40B4-BE49-F238E27FC236}">
                <a16:creationId xmlns:a16="http://schemas.microsoft.com/office/drawing/2014/main" id="{85D5EC82-A403-4159-BF71-467869A7B0B5}"/>
              </a:ext>
            </a:extLst>
          </p:cNvPr>
          <p:cNvSpPr txBox="1"/>
          <p:nvPr/>
        </p:nvSpPr>
        <p:spPr>
          <a:xfrm>
            <a:off x="5716667" y="4746573"/>
            <a:ext cx="2430567" cy="769441"/>
          </a:xfrm>
          <a:prstGeom prst="rect">
            <a:avLst/>
          </a:prstGeom>
          <a:noFill/>
        </p:spPr>
        <p:txBody>
          <a:bodyPr wrap="square" rtlCol="0">
            <a:spAutoFit/>
          </a:bodyPr>
          <a:lstStyle/>
          <a:p>
            <a:pPr algn="ctr"/>
            <a:r>
              <a:rPr lang="en-GB" sz="1100">
                <a:solidFill>
                  <a:schemeClr val="bg1"/>
                </a:solidFill>
              </a:rPr>
              <a:t>Future in Five Years, Relationships, Family, Home, Learning &amp; Employment, Things They Like Doing, Feeling Safe &amp; Well, etc.</a:t>
            </a:r>
          </a:p>
        </p:txBody>
      </p:sp>
      <p:sp>
        <p:nvSpPr>
          <p:cNvPr id="55" name="Rectangle 54">
            <a:extLst>
              <a:ext uri="{FF2B5EF4-FFF2-40B4-BE49-F238E27FC236}">
                <a16:creationId xmlns:a16="http://schemas.microsoft.com/office/drawing/2014/main" id="{70E49EC4-3FA8-4722-8036-E07FAF4E7C6E}"/>
              </a:ext>
            </a:extLst>
          </p:cNvPr>
          <p:cNvSpPr/>
          <p:nvPr/>
        </p:nvSpPr>
        <p:spPr>
          <a:xfrm>
            <a:off x="110816" y="5701330"/>
            <a:ext cx="9783343" cy="94382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A5BE8DC5-F38C-4C23-B0E6-3CCC2FBF50A7}"/>
              </a:ext>
            </a:extLst>
          </p:cNvPr>
          <p:cNvSpPr txBox="1"/>
          <p:nvPr/>
        </p:nvSpPr>
        <p:spPr>
          <a:xfrm>
            <a:off x="2114012" y="5797876"/>
            <a:ext cx="2516800" cy="830997"/>
          </a:xfrm>
          <a:prstGeom prst="rect">
            <a:avLst/>
          </a:prstGeom>
          <a:noFill/>
        </p:spPr>
        <p:txBody>
          <a:bodyPr wrap="square" rtlCol="0">
            <a:spAutoFit/>
          </a:bodyPr>
          <a:lstStyle/>
          <a:p>
            <a:pPr algn="ctr"/>
            <a:r>
              <a:rPr lang="en-GB" sz="1200" b="1" dirty="0">
                <a:solidFill>
                  <a:schemeClr val="bg1"/>
                </a:solidFill>
              </a:rPr>
              <a:t>Pathway Plan Review </a:t>
            </a:r>
          </a:p>
          <a:p>
            <a:pPr algn="ctr"/>
            <a:r>
              <a:rPr lang="en-GB" sz="1200" b="1" dirty="0">
                <a:solidFill>
                  <a:schemeClr val="bg1"/>
                </a:solidFill>
              </a:rPr>
              <a:t>1hour – 90 minutes to complete</a:t>
            </a:r>
          </a:p>
          <a:p>
            <a:pPr algn="ctr"/>
            <a:r>
              <a:rPr lang="en-GB" sz="1200" b="1" i="1" dirty="0">
                <a:solidFill>
                  <a:schemeClr val="bg1"/>
                </a:solidFill>
              </a:rPr>
              <a:t>~25% of time spent looking for information</a:t>
            </a:r>
            <a:endParaRPr lang="en-GB" sz="1200" i="1" dirty="0">
              <a:solidFill>
                <a:schemeClr val="bg1"/>
              </a:solidFill>
            </a:endParaRPr>
          </a:p>
        </p:txBody>
      </p:sp>
      <p:sp>
        <p:nvSpPr>
          <p:cNvPr id="57" name="TextBox 56">
            <a:extLst>
              <a:ext uri="{FF2B5EF4-FFF2-40B4-BE49-F238E27FC236}">
                <a16:creationId xmlns:a16="http://schemas.microsoft.com/office/drawing/2014/main" id="{AD166DDA-C359-4D7A-B49C-2E3866E31588}"/>
              </a:ext>
            </a:extLst>
          </p:cNvPr>
          <p:cNvSpPr txBox="1"/>
          <p:nvPr/>
        </p:nvSpPr>
        <p:spPr>
          <a:xfrm>
            <a:off x="8340508" y="5736444"/>
            <a:ext cx="1459343" cy="461665"/>
          </a:xfrm>
          <a:prstGeom prst="rect">
            <a:avLst/>
          </a:prstGeom>
          <a:noFill/>
        </p:spPr>
        <p:txBody>
          <a:bodyPr wrap="square" rtlCol="0">
            <a:spAutoFit/>
          </a:bodyPr>
          <a:lstStyle/>
          <a:p>
            <a:pPr algn="ctr"/>
            <a:r>
              <a:rPr lang="en-GB" sz="1200" b="1" dirty="0">
                <a:solidFill>
                  <a:schemeClr val="bg1"/>
                </a:solidFill>
              </a:rPr>
              <a:t>Participant Case  Load </a:t>
            </a:r>
          </a:p>
        </p:txBody>
      </p:sp>
      <p:pic>
        <p:nvPicPr>
          <p:cNvPr id="58" name="Graphic 57" descr="User with solid fill">
            <a:extLst>
              <a:ext uri="{FF2B5EF4-FFF2-40B4-BE49-F238E27FC236}">
                <a16:creationId xmlns:a16="http://schemas.microsoft.com/office/drawing/2014/main" id="{40474FD9-7A46-4FC2-AE2F-0156BCB423A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55373" y="5962643"/>
            <a:ext cx="522100" cy="522100"/>
          </a:xfrm>
          <a:prstGeom prst="rect">
            <a:avLst/>
          </a:prstGeom>
        </p:spPr>
      </p:pic>
      <p:pic>
        <p:nvPicPr>
          <p:cNvPr id="59" name="Graphic 58" descr="User with solid fill">
            <a:extLst>
              <a:ext uri="{FF2B5EF4-FFF2-40B4-BE49-F238E27FC236}">
                <a16:creationId xmlns:a16="http://schemas.microsoft.com/office/drawing/2014/main" id="{9FF5D0B7-D429-4491-B4E3-86B205EA0D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61121" y="5962643"/>
            <a:ext cx="522100" cy="522100"/>
          </a:xfrm>
          <a:prstGeom prst="rect">
            <a:avLst/>
          </a:prstGeom>
        </p:spPr>
      </p:pic>
      <p:sp>
        <p:nvSpPr>
          <p:cNvPr id="60" name="Rectangle 59">
            <a:extLst>
              <a:ext uri="{FF2B5EF4-FFF2-40B4-BE49-F238E27FC236}">
                <a16:creationId xmlns:a16="http://schemas.microsoft.com/office/drawing/2014/main" id="{E6E0C73A-5125-4FE6-AB04-146D806F7923}"/>
              </a:ext>
            </a:extLst>
          </p:cNvPr>
          <p:cNvSpPr/>
          <p:nvPr/>
        </p:nvSpPr>
        <p:spPr>
          <a:xfrm>
            <a:off x="8264294" y="6157031"/>
            <a:ext cx="886782" cy="584775"/>
          </a:xfrm>
          <a:prstGeom prst="rect">
            <a:avLst/>
          </a:prstGeom>
          <a:noFill/>
        </p:spPr>
        <p:txBody>
          <a:bodyPr wrap="none" lIns="91440" tIns="45720" rIns="91440" bIns="45720">
            <a:spAutoFit/>
          </a:bodyPr>
          <a:lstStyle/>
          <a:p>
            <a:pPr algn="ctr"/>
            <a:r>
              <a:rPr lang="en-GB" sz="3200" b="1" cap="none" spc="50">
                <a:ln w="0">
                  <a:solidFill>
                    <a:schemeClr val="accent6"/>
                  </a:solidFill>
                </a:ln>
                <a:solidFill>
                  <a:schemeClr val="accent1">
                    <a:lumMod val="20000"/>
                    <a:lumOff val="80000"/>
                  </a:schemeClr>
                </a:solidFill>
                <a:effectLst>
                  <a:innerShdw blurRad="63500" dist="50800" dir="13500000">
                    <a:srgbClr val="000000">
                      <a:alpha val="50000"/>
                    </a:srgbClr>
                  </a:innerShdw>
                </a:effectLst>
              </a:rPr>
              <a:t>379</a:t>
            </a:r>
            <a:endParaRPr lang="en-GB" sz="5400" b="1" cap="none" spc="50">
              <a:ln w="0">
                <a:solidFill>
                  <a:schemeClr val="accent6"/>
                </a:solidFill>
              </a:ln>
              <a:solidFill>
                <a:schemeClr val="accent1">
                  <a:lumMod val="20000"/>
                  <a:lumOff val="80000"/>
                </a:schemeClr>
              </a:solidFill>
              <a:effectLst>
                <a:innerShdw blurRad="63500" dist="50800" dir="13500000">
                  <a:srgbClr val="000000">
                    <a:alpha val="50000"/>
                  </a:srgbClr>
                </a:innerShdw>
              </a:effectLst>
            </a:endParaRPr>
          </a:p>
        </p:txBody>
      </p:sp>
      <p:sp>
        <p:nvSpPr>
          <p:cNvPr id="61" name="Rectangle 60">
            <a:extLst>
              <a:ext uri="{FF2B5EF4-FFF2-40B4-BE49-F238E27FC236}">
                <a16:creationId xmlns:a16="http://schemas.microsoft.com/office/drawing/2014/main" id="{9A2DE706-265A-4F82-827B-9875922F82F9}"/>
              </a:ext>
            </a:extLst>
          </p:cNvPr>
          <p:cNvSpPr/>
          <p:nvPr/>
        </p:nvSpPr>
        <p:spPr>
          <a:xfrm>
            <a:off x="9106139" y="6157031"/>
            <a:ext cx="652743" cy="584775"/>
          </a:xfrm>
          <a:prstGeom prst="rect">
            <a:avLst/>
          </a:prstGeom>
          <a:noFill/>
        </p:spPr>
        <p:txBody>
          <a:bodyPr wrap="none" lIns="91440" tIns="45720" rIns="91440" bIns="45720">
            <a:spAutoFit/>
          </a:bodyPr>
          <a:lstStyle/>
          <a:p>
            <a:pPr algn="ctr"/>
            <a:r>
              <a:rPr lang="en-GB" sz="3200" b="1" cap="none" spc="50">
                <a:ln w="0">
                  <a:solidFill>
                    <a:schemeClr val="accent6"/>
                  </a:solidFill>
                </a:ln>
                <a:solidFill>
                  <a:schemeClr val="accent1">
                    <a:lumMod val="20000"/>
                    <a:lumOff val="80000"/>
                  </a:schemeClr>
                </a:solidFill>
                <a:effectLst>
                  <a:innerShdw blurRad="63500" dist="50800" dir="13500000">
                    <a:srgbClr val="000000">
                      <a:alpha val="50000"/>
                    </a:srgbClr>
                  </a:innerShdw>
                </a:effectLst>
              </a:rPr>
              <a:t>22</a:t>
            </a:r>
            <a:endParaRPr lang="en-GB" sz="5400" b="1" cap="none" spc="50">
              <a:ln w="0">
                <a:solidFill>
                  <a:schemeClr val="accent6"/>
                </a:solidFill>
              </a:ln>
              <a:solidFill>
                <a:schemeClr val="accent1">
                  <a:lumMod val="20000"/>
                  <a:lumOff val="80000"/>
                </a:schemeClr>
              </a:solidFill>
              <a:effectLst>
                <a:innerShdw blurRad="63500" dist="50800" dir="13500000">
                  <a:srgbClr val="000000">
                    <a:alpha val="50000"/>
                  </a:srgbClr>
                </a:innerShdw>
              </a:effectLst>
            </a:endParaRPr>
          </a:p>
        </p:txBody>
      </p:sp>
      <p:cxnSp>
        <p:nvCxnSpPr>
          <p:cNvPr id="66" name="Straight Connector 65">
            <a:extLst>
              <a:ext uri="{FF2B5EF4-FFF2-40B4-BE49-F238E27FC236}">
                <a16:creationId xmlns:a16="http://schemas.microsoft.com/office/drawing/2014/main" id="{D6CF5465-4317-48DB-9BE3-865D7F7FA2AF}"/>
              </a:ext>
            </a:extLst>
          </p:cNvPr>
          <p:cNvCxnSpPr/>
          <p:nvPr/>
        </p:nvCxnSpPr>
        <p:spPr>
          <a:xfrm>
            <a:off x="4742091" y="58754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E8D9A3B-5785-41EB-BDFF-B0EBBD1C5DDB}"/>
              </a:ext>
            </a:extLst>
          </p:cNvPr>
          <p:cNvCxnSpPr/>
          <p:nvPr/>
        </p:nvCxnSpPr>
        <p:spPr>
          <a:xfrm>
            <a:off x="8159177" y="5870121"/>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6EE29FF-2630-4F3F-AB4E-627E24B176F8}"/>
              </a:ext>
            </a:extLst>
          </p:cNvPr>
          <p:cNvCxnSpPr/>
          <p:nvPr/>
        </p:nvCxnSpPr>
        <p:spPr>
          <a:xfrm>
            <a:off x="6387076"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D11BEC8C-AF78-473A-B5DB-9B2846BC8ADC}"/>
              </a:ext>
            </a:extLst>
          </p:cNvPr>
          <p:cNvSpPr txBox="1"/>
          <p:nvPr/>
        </p:nvSpPr>
        <p:spPr>
          <a:xfrm>
            <a:off x="6509521" y="5761658"/>
            <a:ext cx="1459343" cy="830997"/>
          </a:xfrm>
          <a:prstGeom prst="rect">
            <a:avLst/>
          </a:prstGeom>
          <a:noFill/>
        </p:spPr>
        <p:txBody>
          <a:bodyPr wrap="square" rtlCol="0">
            <a:spAutoFit/>
          </a:bodyPr>
          <a:lstStyle/>
          <a:p>
            <a:pPr algn="ctr"/>
            <a:r>
              <a:rPr lang="en-GB" sz="1200" b="1">
                <a:solidFill>
                  <a:schemeClr val="bg1"/>
                </a:solidFill>
              </a:rPr>
              <a:t>New Pathway Plan Review completed every 5 months</a:t>
            </a:r>
          </a:p>
        </p:txBody>
      </p:sp>
      <p:grpSp>
        <p:nvGrpSpPr>
          <p:cNvPr id="70" name="Group 69">
            <a:extLst>
              <a:ext uri="{FF2B5EF4-FFF2-40B4-BE49-F238E27FC236}">
                <a16:creationId xmlns:a16="http://schemas.microsoft.com/office/drawing/2014/main" id="{AE385E21-276C-42B5-BEC3-7840AF951638}"/>
              </a:ext>
            </a:extLst>
          </p:cNvPr>
          <p:cNvGrpSpPr/>
          <p:nvPr/>
        </p:nvGrpSpPr>
        <p:grpSpPr>
          <a:xfrm>
            <a:off x="2212978" y="1235420"/>
            <a:ext cx="9851452" cy="2148245"/>
            <a:chOff x="9004300" y="1187077"/>
            <a:chExt cx="2819400" cy="1560591"/>
          </a:xfrm>
        </p:grpSpPr>
        <p:sp>
          <p:nvSpPr>
            <p:cNvPr id="71" name="Rectangle 70">
              <a:extLst>
                <a:ext uri="{FF2B5EF4-FFF2-40B4-BE49-F238E27FC236}">
                  <a16:creationId xmlns:a16="http://schemas.microsoft.com/office/drawing/2014/main" id="{69506C0E-8884-408A-AC39-320401C3FF21}"/>
                </a:ext>
              </a:extLst>
            </p:cNvPr>
            <p:cNvSpPr/>
            <p:nvPr/>
          </p:nvSpPr>
          <p:spPr>
            <a:xfrm>
              <a:off x="9004300" y="1187077"/>
              <a:ext cx="2819400" cy="1560591"/>
            </a:xfrm>
            <a:prstGeom prst="rect">
              <a:avLst/>
            </a:prstGeom>
            <a:solidFill>
              <a:schemeClr val="accent1"/>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1F63BF2D-5A6E-4E50-8860-0E8615D17FA8}"/>
                </a:ext>
              </a:extLst>
            </p:cNvPr>
            <p:cNvSpPr/>
            <p:nvPr/>
          </p:nvSpPr>
          <p:spPr>
            <a:xfrm>
              <a:off x="10084602" y="1194970"/>
              <a:ext cx="652915" cy="514243"/>
            </a:xfrm>
            <a:prstGeom prst="rect">
              <a:avLst/>
            </a:prstGeom>
            <a:noFill/>
          </p:spPr>
          <p:txBody>
            <a:bodyPr wrap="none" lIns="91440" tIns="45720" rIns="91440" bIns="45720">
              <a:spAutoFit/>
            </a:bodyPr>
            <a:lstStyle/>
            <a:p>
              <a:pPr algn="ctr"/>
              <a:r>
                <a:rPr lang="en-GB" sz="2000" b="1" cap="none" spc="50" dirty="0">
                  <a:ln w="9525" cmpd="sng">
                    <a:solidFill>
                      <a:schemeClr val="accent1"/>
                    </a:solidFill>
                    <a:prstDash val="solid"/>
                  </a:ln>
                  <a:solidFill>
                    <a:srgbClr val="70AD47">
                      <a:tint val="1000"/>
                    </a:srgbClr>
                  </a:solidFill>
                  <a:effectLst>
                    <a:glow rad="38100">
                      <a:schemeClr val="accent1">
                        <a:alpha val="40000"/>
                      </a:schemeClr>
                    </a:glow>
                  </a:effectLst>
                </a:rPr>
                <a:t>Service Benefits</a:t>
              </a:r>
              <a:endParaRPr lang="en-GB" sz="2000" b="1" cap="none" spc="50" dirty="0">
                <a:ln w="9525" cmpd="sng">
                  <a:solidFill>
                    <a:schemeClr val="accent5"/>
                  </a:solidFill>
                  <a:prstDash val="solid"/>
                </a:ln>
                <a:solidFill>
                  <a:srgbClr val="70AD47">
                    <a:tint val="1000"/>
                  </a:srgbClr>
                </a:solidFill>
                <a:effectLst>
                  <a:glow rad="38100">
                    <a:schemeClr val="accent1">
                      <a:alpha val="40000"/>
                    </a:schemeClr>
                  </a:glow>
                </a:effectLst>
              </a:endParaRPr>
            </a:p>
            <a:p>
              <a:pPr algn="ctr"/>
              <a:endParaRPr lang="en-GB" sz="2000" b="1" cap="none" spc="50" dirty="0">
                <a:ln w="9525" cmpd="sng">
                  <a:solidFill>
                    <a:schemeClr val="accent5"/>
                  </a:solidFill>
                  <a:prstDash val="solid"/>
                </a:ln>
                <a:solidFill>
                  <a:srgbClr val="70AD47">
                    <a:tint val="1000"/>
                  </a:srgbClr>
                </a:solidFill>
                <a:effectLst>
                  <a:glow rad="38100">
                    <a:schemeClr val="accent1">
                      <a:alpha val="40000"/>
                    </a:schemeClr>
                  </a:glow>
                </a:effectLst>
              </a:endParaRPr>
            </a:p>
          </p:txBody>
        </p:sp>
      </p:grpSp>
      <p:pic>
        <p:nvPicPr>
          <p:cNvPr id="77" name="Graphic 76" descr="Document with solid fill">
            <a:extLst>
              <a:ext uri="{FF2B5EF4-FFF2-40B4-BE49-F238E27FC236}">
                <a16:creationId xmlns:a16="http://schemas.microsoft.com/office/drawing/2014/main" id="{6D332788-69BB-409E-9796-1DA2D252126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381784" y="4013255"/>
            <a:ext cx="760611" cy="760611"/>
          </a:xfrm>
          <a:prstGeom prst="rect">
            <a:avLst/>
          </a:prstGeom>
        </p:spPr>
      </p:pic>
      <p:pic>
        <p:nvPicPr>
          <p:cNvPr id="78" name="Graphic 77" descr="CheckList with solid fill">
            <a:extLst>
              <a:ext uri="{FF2B5EF4-FFF2-40B4-BE49-F238E27FC236}">
                <a16:creationId xmlns:a16="http://schemas.microsoft.com/office/drawing/2014/main" id="{FA1A6CBD-F6D4-42CE-8F76-5181622BB6D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405180" y="3920149"/>
            <a:ext cx="888347" cy="888347"/>
          </a:xfrm>
          <a:prstGeom prst="rect">
            <a:avLst/>
          </a:prstGeom>
        </p:spPr>
      </p:pic>
      <p:sp>
        <p:nvSpPr>
          <p:cNvPr id="81" name="TextBox 80">
            <a:extLst>
              <a:ext uri="{FF2B5EF4-FFF2-40B4-BE49-F238E27FC236}">
                <a16:creationId xmlns:a16="http://schemas.microsoft.com/office/drawing/2014/main" id="{75300973-D911-4F4E-A4FC-451A56EF8EF9}"/>
              </a:ext>
            </a:extLst>
          </p:cNvPr>
          <p:cNvSpPr txBox="1"/>
          <p:nvPr/>
        </p:nvSpPr>
        <p:spPr>
          <a:xfrm>
            <a:off x="8070070" y="4741794"/>
            <a:ext cx="1677938" cy="430887"/>
          </a:xfrm>
          <a:prstGeom prst="rect">
            <a:avLst/>
          </a:prstGeom>
          <a:noFill/>
        </p:spPr>
        <p:txBody>
          <a:bodyPr wrap="square" rtlCol="0">
            <a:spAutoFit/>
          </a:bodyPr>
          <a:lstStyle/>
          <a:p>
            <a:pPr algn="ctr"/>
            <a:r>
              <a:rPr lang="en-GB" sz="1100">
                <a:solidFill>
                  <a:schemeClr val="bg1"/>
                </a:solidFill>
              </a:rPr>
              <a:t>Make arrangements for reviewing the plan</a:t>
            </a:r>
          </a:p>
        </p:txBody>
      </p:sp>
      <p:cxnSp>
        <p:nvCxnSpPr>
          <p:cNvPr id="82" name="Straight Arrow Connector 81">
            <a:extLst>
              <a:ext uri="{FF2B5EF4-FFF2-40B4-BE49-F238E27FC236}">
                <a16:creationId xmlns:a16="http://schemas.microsoft.com/office/drawing/2014/main" id="{9108EE4A-8DE2-4544-98FC-A6C624000A24}"/>
              </a:ext>
            </a:extLst>
          </p:cNvPr>
          <p:cNvCxnSpPr/>
          <p:nvPr/>
        </p:nvCxnSpPr>
        <p:spPr>
          <a:xfrm>
            <a:off x="9585392" y="4297958"/>
            <a:ext cx="578360"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365EB3DA-4A61-46C9-B55D-10663BF4C65A}"/>
              </a:ext>
            </a:extLst>
          </p:cNvPr>
          <p:cNvSpPr txBox="1"/>
          <p:nvPr/>
        </p:nvSpPr>
        <p:spPr>
          <a:xfrm>
            <a:off x="9950258" y="3747468"/>
            <a:ext cx="1961886" cy="261610"/>
          </a:xfrm>
          <a:prstGeom prst="rect">
            <a:avLst/>
          </a:prstGeom>
          <a:noFill/>
        </p:spPr>
        <p:txBody>
          <a:bodyPr wrap="square" rtlCol="0">
            <a:spAutoFit/>
          </a:bodyPr>
          <a:lstStyle/>
          <a:p>
            <a:pPr algn="ctr"/>
            <a:r>
              <a:rPr lang="en-GB" sz="1100" b="1">
                <a:solidFill>
                  <a:schemeClr val="bg1"/>
                </a:solidFill>
              </a:rPr>
              <a:t>Submit Review</a:t>
            </a:r>
          </a:p>
        </p:txBody>
      </p:sp>
      <p:pic>
        <p:nvPicPr>
          <p:cNvPr id="85" name="Graphic 84" descr="Inbox with solid fill">
            <a:extLst>
              <a:ext uri="{FF2B5EF4-FFF2-40B4-BE49-F238E27FC236}">
                <a16:creationId xmlns:a16="http://schemas.microsoft.com/office/drawing/2014/main" id="{4295A9CB-B2DC-487A-98FB-AF2BACDF37C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0524530" y="3959663"/>
            <a:ext cx="784525" cy="784525"/>
          </a:xfrm>
          <a:prstGeom prst="rect">
            <a:avLst/>
          </a:prstGeom>
        </p:spPr>
      </p:pic>
      <p:sp>
        <p:nvSpPr>
          <p:cNvPr id="86" name="TextBox 85">
            <a:extLst>
              <a:ext uri="{FF2B5EF4-FFF2-40B4-BE49-F238E27FC236}">
                <a16:creationId xmlns:a16="http://schemas.microsoft.com/office/drawing/2014/main" id="{A48B36DE-4EE8-4EFC-9581-6B4D419E4EB2}"/>
              </a:ext>
            </a:extLst>
          </p:cNvPr>
          <p:cNvSpPr txBox="1"/>
          <p:nvPr/>
        </p:nvSpPr>
        <p:spPr>
          <a:xfrm>
            <a:off x="10022145" y="4765698"/>
            <a:ext cx="1677938" cy="430887"/>
          </a:xfrm>
          <a:prstGeom prst="rect">
            <a:avLst/>
          </a:prstGeom>
          <a:noFill/>
        </p:spPr>
        <p:txBody>
          <a:bodyPr wrap="square" rtlCol="0">
            <a:spAutoFit/>
          </a:bodyPr>
          <a:lstStyle/>
          <a:p>
            <a:pPr algn="ctr"/>
            <a:r>
              <a:rPr lang="en-GB" sz="1100">
                <a:solidFill>
                  <a:schemeClr val="bg1"/>
                </a:solidFill>
              </a:rPr>
              <a:t>Put the Pathway Plan Review in the Tray</a:t>
            </a:r>
          </a:p>
        </p:txBody>
      </p:sp>
      <p:cxnSp>
        <p:nvCxnSpPr>
          <p:cNvPr id="87" name="Straight Connector 86">
            <a:extLst>
              <a:ext uri="{FF2B5EF4-FFF2-40B4-BE49-F238E27FC236}">
                <a16:creationId xmlns:a16="http://schemas.microsoft.com/office/drawing/2014/main" id="{6B4CA64A-8F94-4070-B137-5E2D780D12E5}"/>
              </a:ext>
            </a:extLst>
          </p:cNvPr>
          <p:cNvCxnSpPr/>
          <p:nvPr/>
        </p:nvCxnSpPr>
        <p:spPr>
          <a:xfrm>
            <a:off x="2063321" y="5874943"/>
            <a:ext cx="0" cy="6479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pic>
        <p:nvPicPr>
          <p:cNvPr id="89" name="Graphic 88" descr="Magnifying glass with solid fill">
            <a:extLst>
              <a:ext uri="{FF2B5EF4-FFF2-40B4-BE49-F238E27FC236}">
                <a16:creationId xmlns:a16="http://schemas.microsoft.com/office/drawing/2014/main" id="{F6FA7D1B-2B6B-4521-B653-3FDE9D341FD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407298" y="1601580"/>
            <a:ext cx="461666" cy="461666"/>
          </a:xfrm>
          <a:prstGeom prst="rect">
            <a:avLst/>
          </a:prstGeom>
        </p:spPr>
      </p:pic>
      <p:sp>
        <p:nvSpPr>
          <p:cNvPr id="90" name="TextBox 89">
            <a:extLst>
              <a:ext uri="{FF2B5EF4-FFF2-40B4-BE49-F238E27FC236}">
                <a16:creationId xmlns:a16="http://schemas.microsoft.com/office/drawing/2014/main" id="{97E781C5-96D1-44F4-9EA2-E1077A7746AF}"/>
              </a:ext>
            </a:extLst>
          </p:cNvPr>
          <p:cNvSpPr txBox="1"/>
          <p:nvPr/>
        </p:nvSpPr>
        <p:spPr>
          <a:xfrm>
            <a:off x="2868963" y="1593050"/>
            <a:ext cx="9076335" cy="461665"/>
          </a:xfrm>
          <a:prstGeom prst="rect">
            <a:avLst/>
          </a:prstGeom>
          <a:noFill/>
        </p:spPr>
        <p:txBody>
          <a:bodyPr wrap="square" rtlCol="0">
            <a:spAutoFit/>
          </a:bodyPr>
          <a:lstStyle/>
          <a:p>
            <a:r>
              <a:rPr lang="en-GB" sz="1200" b="1" dirty="0">
                <a:solidFill>
                  <a:schemeClr val="bg1"/>
                </a:solidFill>
              </a:rPr>
              <a:t>Ability to find documents quicker </a:t>
            </a:r>
            <a:r>
              <a:rPr lang="en-GB" sz="1200" dirty="0">
                <a:solidFill>
                  <a:schemeClr val="bg1"/>
                </a:solidFill>
              </a:rPr>
              <a:t>– at the moment it is difficult to find information in case notes and documents as there is limited search function, the new tool should speed up this task of locating information</a:t>
            </a:r>
            <a:r>
              <a:rPr lang="en-GB" sz="1200" dirty="0"/>
              <a:t>. </a:t>
            </a:r>
            <a:endParaRPr lang="en-GB" sz="1200" b="1" dirty="0"/>
          </a:p>
        </p:txBody>
      </p:sp>
      <p:sp>
        <p:nvSpPr>
          <p:cNvPr id="96" name="TextBox 95">
            <a:extLst>
              <a:ext uri="{FF2B5EF4-FFF2-40B4-BE49-F238E27FC236}">
                <a16:creationId xmlns:a16="http://schemas.microsoft.com/office/drawing/2014/main" id="{B2818920-CA87-4121-92B1-D1B794140E72}"/>
              </a:ext>
            </a:extLst>
          </p:cNvPr>
          <p:cNvSpPr txBox="1"/>
          <p:nvPr/>
        </p:nvSpPr>
        <p:spPr>
          <a:xfrm>
            <a:off x="157879" y="5876570"/>
            <a:ext cx="1821166" cy="646331"/>
          </a:xfrm>
          <a:prstGeom prst="rect">
            <a:avLst/>
          </a:prstGeom>
          <a:noFill/>
        </p:spPr>
        <p:txBody>
          <a:bodyPr wrap="square" rtlCol="0">
            <a:spAutoFit/>
          </a:bodyPr>
          <a:lstStyle/>
          <a:p>
            <a:pPr algn="ctr"/>
            <a:r>
              <a:rPr lang="en-GB" sz="1200" b="1">
                <a:solidFill>
                  <a:schemeClr val="bg1"/>
                </a:solidFill>
              </a:rPr>
              <a:t>45 minutes to generate address history (7 addresses)</a:t>
            </a:r>
          </a:p>
        </p:txBody>
      </p:sp>
      <p:sp>
        <p:nvSpPr>
          <p:cNvPr id="97" name="TextBox 96">
            <a:extLst>
              <a:ext uri="{FF2B5EF4-FFF2-40B4-BE49-F238E27FC236}">
                <a16:creationId xmlns:a16="http://schemas.microsoft.com/office/drawing/2014/main" id="{0AD99993-D9C6-4ABD-BEFD-33A2B386234D}"/>
              </a:ext>
            </a:extLst>
          </p:cNvPr>
          <p:cNvSpPr txBox="1"/>
          <p:nvPr/>
        </p:nvSpPr>
        <p:spPr>
          <a:xfrm>
            <a:off x="4799067" y="5852592"/>
            <a:ext cx="1459343" cy="646331"/>
          </a:xfrm>
          <a:prstGeom prst="rect">
            <a:avLst/>
          </a:prstGeom>
          <a:noFill/>
        </p:spPr>
        <p:txBody>
          <a:bodyPr wrap="square" rtlCol="0">
            <a:spAutoFit/>
          </a:bodyPr>
          <a:lstStyle/>
          <a:p>
            <a:pPr algn="ctr"/>
            <a:r>
              <a:rPr lang="en-GB" sz="1200" b="1">
                <a:solidFill>
                  <a:schemeClr val="bg1"/>
                </a:solidFill>
              </a:rPr>
              <a:t>Enter Leaving Care Team at 17 Years 6 Months</a:t>
            </a:r>
          </a:p>
        </p:txBody>
      </p:sp>
      <p:pic>
        <p:nvPicPr>
          <p:cNvPr id="62" name="Graphic 61" descr="Social network with solid fill">
            <a:extLst>
              <a:ext uri="{FF2B5EF4-FFF2-40B4-BE49-F238E27FC236}">
                <a16:creationId xmlns:a16="http://schemas.microsoft.com/office/drawing/2014/main" id="{81856DDE-9284-4AA7-9C44-5751322CFD8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376521" y="2154570"/>
            <a:ext cx="523220" cy="523220"/>
          </a:xfrm>
          <a:prstGeom prst="rect">
            <a:avLst/>
          </a:prstGeom>
        </p:spPr>
      </p:pic>
      <p:sp>
        <p:nvSpPr>
          <p:cNvPr id="63" name="TextBox 62">
            <a:extLst>
              <a:ext uri="{FF2B5EF4-FFF2-40B4-BE49-F238E27FC236}">
                <a16:creationId xmlns:a16="http://schemas.microsoft.com/office/drawing/2014/main" id="{3107B646-DE04-4F9B-900A-D17BD78993FE}"/>
              </a:ext>
            </a:extLst>
          </p:cNvPr>
          <p:cNvSpPr txBox="1"/>
          <p:nvPr/>
        </p:nvSpPr>
        <p:spPr>
          <a:xfrm>
            <a:off x="2835808" y="2206552"/>
            <a:ext cx="9076335" cy="461665"/>
          </a:xfrm>
          <a:prstGeom prst="rect">
            <a:avLst/>
          </a:prstGeom>
          <a:noFill/>
        </p:spPr>
        <p:txBody>
          <a:bodyPr wrap="square" rtlCol="0">
            <a:spAutoFit/>
          </a:bodyPr>
          <a:lstStyle/>
          <a:p>
            <a:r>
              <a:rPr lang="en-GB" sz="1200" b="1" dirty="0">
                <a:solidFill>
                  <a:schemeClr val="bg1"/>
                </a:solidFill>
              </a:rPr>
              <a:t>Improvement to Networks </a:t>
            </a:r>
            <a:r>
              <a:rPr lang="en-GB" sz="1200" dirty="0">
                <a:solidFill>
                  <a:schemeClr val="bg1"/>
                </a:solidFill>
              </a:rPr>
              <a:t>– having more relationships identified would help to develop plans and enrich the interactions with young people as it will help to identify people for them to reach out to and find support from. </a:t>
            </a:r>
            <a:endParaRPr lang="en-GB" sz="1200" b="1" dirty="0">
              <a:solidFill>
                <a:schemeClr val="bg1"/>
              </a:solidFill>
            </a:endParaRPr>
          </a:p>
        </p:txBody>
      </p:sp>
      <p:pic>
        <p:nvPicPr>
          <p:cNvPr id="5" name="Graphic 4" descr="Daily calendar with solid fill">
            <a:extLst>
              <a:ext uri="{FF2B5EF4-FFF2-40B4-BE49-F238E27FC236}">
                <a16:creationId xmlns:a16="http://schemas.microsoft.com/office/drawing/2014/main" id="{17C7EEE9-7082-4244-9E68-C89D9B3A0E9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47002" y="2686318"/>
            <a:ext cx="582257" cy="582257"/>
          </a:xfrm>
          <a:prstGeom prst="rect">
            <a:avLst/>
          </a:prstGeom>
        </p:spPr>
      </p:pic>
      <p:sp>
        <p:nvSpPr>
          <p:cNvPr id="64" name="TextBox 63">
            <a:extLst>
              <a:ext uri="{FF2B5EF4-FFF2-40B4-BE49-F238E27FC236}">
                <a16:creationId xmlns:a16="http://schemas.microsoft.com/office/drawing/2014/main" id="{A5A27E98-4751-4449-9F93-F85236A1A549}"/>
              </a:ext>
            </a:extLst>
          </p:cNvPr>
          <p:cNvSpPr txBox="1"/>
          <p:nvPr/>
        </p:nvSpPr>
        <p:spPr>
          <a:xfrm>
            <a:off x="2835809" y="2792559"/>
            <a:ext cx="9076334" cy="276999"/>
          </a:xfrm>
          <a:prstGeom prst="rect">
            <a:avLst/>
          </a:prstGeom>
          <a:noFill/>
        </p:spPr>
        <p:txBody>
          <a:bodyPr wrap="square" rtlCol="0">
            <a:spAutoFit/>
          </a:bodyPr>
          <a:lstStyle/>
          <a:p>
            <a:r>
              <a:rPr lang="en-GB" sz="1200" b="1" dirty="0">
                <a:solidFill>
                  <a:schemeClr val="bg1"/>
                </a:solidFill>
              </a:rPr>
              <a:t>Better Ordering of Search Results </a:t>
            </a:r>
            <a:r>
              <a:rPr lang="en-GB" sz="1200" dirty="0">
                <a:solidFill>
                  <a:schemeClr val="bg1"/>
                </a:solidFill>
              </a:rPr>
              <a:t>– being able to see dates / most recent information will aid in search    </a:t>
            </a:r>
            <a:endParaRPr lang="en-GB" sz="1200" b="1" dirty="0">
              <a:solidFill>
                <a:schemeClr val="bg1"/>
              </a:solidFill>
            </a:endParaRPr>
          </a:p>
        </p:txBody>
      </p:sp>
      <p:pic>
        <p:nvPicPr>
          <p:cNvPr id="8" name="Graphic 7" descr="Customer review with solid fill">
            <a:extLst>
              <a:ext uri="{FF2B5EF4-FFF2-40B4-BE49-F238E27FC236}">
                <a16:creationId xmlns:a16="http://schemas.microsoft.com/office/drawing/2014/main" id="{CAB35D70-6237-4847-A3B8-F76F3F87F7E7}"/>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451783" y="3948098"/>
            <a:ext cx="750552" cy="750552"/>
          </a:xfrm>
          <a:prstGeom prst="rect">
            <a:avLst/>
          </a:prstGeom>
        </p:spPr>
      </p:pic>
    </p:spTree>
    <p:extLst>
      <p:ext uri="{BB962C8B-B14F-4D97-AF65-F5344CB8AC3E}">
        <p14:creationId xmlns:p14="http://schemas.microsoft.com/office/powerpoint/2010/main" val="1706523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DED70-36AA-4798-8422-5B0680E8D689}"/>
              </a:ext>
            </a:extLst>
          </p:cNvPr>
          <p:cNvSpPr>
            <a:spLocks noGrp="1"/>
          </p:cNvSpPr>
          <p:nvPr>
            <p:ph type="ctrTitle"/>
          </p:nvPr>
        </p:nvSpPr>
        <p:spPr>
          <a:xfrm>
            <a:off x="6503542" y="605424"/>
            <a:ext cx="5688458" cy="1817087"/>
          </a:xfrm>
        </p:spPr>
        <p:txBody>
          <a:bodyPr vert="horz" lIns="91440" tIns="45720" rIns="91440" bIns="45720" rtlCol="0" anchor="ctr">
            <a:normAutofit/>
          </a:bodyPr>
          <a:lstStyle/>
          <a:p>
            <a:r>
              <a:rPr lang="en-GB" sz="3600" b="1">
                <a:solidFill>
                  <a:schemeClr val="tx2"/>
                </a:solidFill>
                <a:latin typeface="Arial" panose="020B0604020202020204" pitchFamily="34" charset="0"/>
                <a:cs typeface="Arial" panose="020B0604020202020204" pitchFamily="34" charset="0"/>
              </a:rPr>
              <a:t>Search for a Safety Plan</a:t>
            </a:r>
          </a:p>
        </p:txBody>
      </p:sp>
      <p:sp>
        <p:nvSpPr>
          <p:cNvPr id="4" name="Title 1">
            <a:extLst>
              <a:ext uri="{FF2B5EF4-FFF2-40B4-BE49-F238E27FC236}">
                <a16:creationId xmlns:a16="http://schemas.microsoft.com/office/drawing/2014/main" id="{437FFF99-998B-4F56-A8A1-CED5FAFE367A}"/>
              </a:ext>
            </a:extLst>
          </p:cNvPr>
          <p:cNvSpPr txBox="1">
            <a:spLocks/>
          </p:cNvSpPr>
          <p:nvPr/>
        </p:nvSpPr>
        <p:spPr>
          <a:xfrm>
            <a:off x="10017140" y="1032928"/>
            <a:ext cx="1931541"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3 minutes</a:t>
            </a:r>
          </a:p>
        </p:txBody>
      </p:sp>
      <p:pic>
        <p:nvPicPr>
          <p:cNvPr id="5" name="Picture 4">
            <a:extLst>
              <a:ext uri="{FF2B5EF4-FFF2-40B4-BE49-F238E27FC236}">
                <a16:creationId xmlns:a16="http://schemas.microsoft.com/office/drawing/2014/main" id="{5C0A1695-B586-48CC-9C12-F8CDC2201095}"/>
              </a:ext>
            </a:extLst>
          </p:cNvPr>
          <p:cNvPicPr>
            <a:picLocks noChangeAspect="1"/>
          </p:cNvPicPr>
          <p:nvPr/>
        </p:nvPicPr>
        <p:blipFill>
          <a:blip r:embed="rId2"/>
          <a:stretch>
            <a:fillRect/>
          </a:stretch>
        </p:blipFill>
        <p:spPr>
          <a:xfrm>
            <a:off x="304800" y="2054299"/>
            <a:ext cx="11582400" cy="2749402"/>
          </a:xfrm>
          <a:prstGeom prst="rect">
            <a:avLst/>
          </a:prstGeom>
        </p:spPr>
      </p:pic>
    </p:spTree>
    <p:extLst>
      <p:ext uri="{BB962C8B-B14F-4D97-AF65-F5344CB8AC3E}">
        <p14:creationId xmlns:p14="http://schemas.microsoft.com/office/powerpoint/2010/main" val="3337520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BEE80D-4554-4DA0-9B95-890295F1AB1B}"/>
              </a:ext>
            </a:extLst>
          </p:cNvPr>
          <p:cNvSpPr txBox="1">
            <a:spLocks/>
          </p:cNvSpPr>
          <p:nvPr/>
        </p:nvSpPr>
        <p:spPr>
          <a:xfrm>
            <a:off x="5376333" y="0"/>
            <a:ext cx="6815667"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Find First Safety Plan</a:t>
            </a:r>
          </a:p>
        </p:txBody>
      </p:sp>
      <p:sp>
        <p:nvSpPr>
          <p:cNvPr id="5" name="Title 1">
            <a:extLst>
              <a:ext uri="{FF2B5EF4-FFF2-40B4-BE49-F238E27FC236}">
                <a16:creationId xmlns:a16="http://schemas.microsoft.com/office/drawing/2014/main" id="{A374E0A5-DF4F-4D3C-9CD7-E7BBF958B80B}"/>
              </a:ext>
            </a:extLst>
          </p:cNvPr>
          <p:cNvSpPr txBox="1">
            <a:spLocks/>
          </p:cNvSpPr>
          <p:nvPr/>
        </p:nvSpPr>
        <p:spPr>
          <a:xfrm>
            <a:off x="8034868" y="573640"/>
            <a:ext cx="3924252"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3 minutes 27 seconds</a:t>
            </a:r>
          </a:p>
        </p:txBody>
      </p:sp>
      <p:pic>
        <p:nvPicPr>
          <p:cNvPr id="31" name="Picture 30">
            <a:extLst>
              <a:ext uri="{FF2B5EF4-FFF2-40B4-BE49-F238E27FC236}">
                <a16:creationId xmlns:a16="http://schemas.microsoft.com/office/drawing/2014/main" id="{30A1FC87-AA10-44C8-A1E5-E5DB06D6BD08}"/>
              </a:ext>
            </a:extLst>
          </p:cNvPr>
          <p:cNvPicPr>
            <a:picLocks noChangeAspect="1"/>
          </p:cNvPicPr>
          <p:nvPr/>
        </p:nvPicPr>
        <p:blipFill>
          <a:blip r:embed="rId2"/>
          <a:stretch>
            <a:fillRect/>
          </a:stretch>
        </p:blipFill>
        <p:spPr>
          <a:xfrm>
            <a:off x="847960" y="1817087"/>
            <a:ext cx="10496080" cy="3912319"/>
          </a:xfrm>
          <a:prstGeom prst="rect">
            <a:avLst/>
          </a:prstGeom>
        </p:spPr>
      </p:pic>
    </p:spTree>
    <p:extLst>
      <p:ext uri="{BB962C8B-B14F-4D97-AF65-F5344CB8AC3E}">
        <p14:creationId xmlns:p14="http://schemas.microsoft.com/office/powerpoint/2010/main" val="142790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1170A48-A452-4218-8744-46AB443C6ECB}"/>
              </a:ext>
            </a:extLst>
          </p:cNvPr>
          <p:cNvSpPr txBox="1">
            <a:spLocks/>
          </p:cNvSpPr>
          <p:nvPr/>
        </p:nvSpPr>
        <p:spPr>
          <a:xfrm>
            <a:off x="4802819" y="0"/>
            <a:ext cx="7389181"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a:solidFill>
                  <a:schemeClr val="tx2"/>
                </a:solidFill>
                <a:latin typeface="Arial" panose="020B0604020202020204" pitchFamily="34" charset="0"/>
                <a:cs typeface="Arial" panose="020B0604020202020204" pitchFamily="34" charset="0"/>
              </a:rPr>
              <a:t>Time to Locate Birth Certificate</a:t>
            </a:r>
          </a:p>
        </p:txBody>
      </p:sp>
      <p:sp>
        <p:nvSpPr>
          <p:cNvPr id="5" name="Title 1">
            <a:extLst>
              <a:ext uri="{FF2B5EF4-FFF2-40B4-BE49-F238E27FC236}">
                <a16:creationId xmlns:a16="http://schemas.microsoft.com/office/drawing/2014/main" id="{E9FDBEA7-B9FF-4A61-8CA8-BC62DE1A5A4B}"/>
              </a:ext>
            </a:extLst>
          </p:cNvPr>
          <p:cNvSpPr txBox="1">
            <a:spLocks/>
          </p:cNvSpPr>
          <p:nvPr/>
        </p:nvSpPr>
        <p:spPr>
          <a:xfrm>
            <a:off x="7874494" y="573640"/>
            <a:ext cx="4084626" cy="18170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tx2"/>
                </a:solidFill>
                <a:latin typeface="Arial" panose="020B0604020202020204" pitchFamily="34" charset="0"/>
                <a:cs typeface="Arial" panose="020B0604020202020204" pitchFamily="34" charset="0"/>
              </a:rPr>
              <a:t>3 minutes 49 seconds</a:t>
            </a:r>
          </a:p>
        </p:txBody>
      </p:sp>
      <p:pic>
        <p:nvPicPr>
          <p:cNvPr id="6" name="Picture 5" descr="A diagram of a computer network&#10;&#10;Description automatically generated">
            <a:extLst>
              <a:ext uri="{FF2B5EF4-FFF2-40B4-BE49-F238E27FC236}">
                <a16:creationId xmlns:a16="http://schemas.microsoft.com/office/drawing/2014/main" id="{A36DB20A-16DD-4549-9645-275E6AEBD455}"/>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4063" b="99063" l="411" r="97055">
                        <a14:foregroundMark x1="87192" y1="20156" x2="33082" y2="29219"/>
                        <a14:foregroundMark x1="33082" y1="29219" x2="30548" y2="59531"/>
                        <a14:foregroundMark x1="30548" y1="59531" x2="77397" y2="26563"/>
                        <a14:foregroundMark x1="77397" y1="26563" x2="80342" y2="9063"/>
                        <a14:foregroundMark x1="80342" y1="9063" x2="80137" y2="9063"/>
                        <a14:foregroundMark x1="28356" y1="10781" x2="18425" y2="4844"/>
                        <a14:foregroundMark x1="18425" y1="4844" x2="4932" y2="12500"/>
                        <a14:foregroundMark x1="4932" y1="12500" x2="22055" y2="20938"/>
                        <a14:foregroundMark x1="22055" y1="20938" x2="26712" y2="5469"/>
                        <a14:foregroundMark x1="26712" y1="5469" x2="25548" y2="4063"/>
                        <a14:foregroundMark x1="49041" y1="60313" x2="48973" y2="77031"/>
                        <a14:foregroundMark x1="48973" y1="77031" x2="37397" y2="96563"/>
                        <a14:foregroundMark x1="37397" y1="96563" x2="479" y2="99063"/>
                        <a14:foregroundMark x1="35753" y1="40000" x2="30411" y2="42500"/>
                        <a14:foregroundMark x1="30411" y1="42500" x2="35753" y2="48906"/>
                        <a14:foregroundMark x1="35753" y1="48906" x2="37055" y2="38125"/>
                        <a14:foregroundMark x1="74110" y1="97344" x2="79315" y2="95000"/>
                        <a14:foregroundMark x1="79315" y1="95000" x2="83767" y2="79531"/>
                        <a14:foregroundMark x1="83767" y1="79531" x2="85479" y2="57969"/>
                        <a14:foregroundMark x1="85479" y1="57969" x2="90068" y2="43281"/>
                        <a14:foregroundMark x1="90068" y1="43281" x2="96507" y2="34219"/>
                        <a14:foregroundMark x1="96507" y1="34219" x2="99521" y2="23906"/>
                        <a14:foregroundMark x1="99521" y1="23906" x2="97055" y2="13906"/>
                        <a14:foregroundMark x1="97055" y1="13906" x2="88288" y2="6563"/>
                        <a14:foregroundMark x1="75616" y1="92656" x2="87192" y2="65938"/>
                        <a14:foregroundMark x1="87192" y1="65938" x2="93425" y2="9844"/>
                        <a14:foregroundMark x1="93425" y1="9844" x2="8288" y2="6406"/>
                        <a14:foregroundMark x1="8288" y1="6406" x2="3630" y2="31563"/>
                        <a14:foregroundMark x1="3630" y1="31563" x2="30548" y2="74688"/>
                        <a14:foregroundMark x1="30548" y1="74688" x2="58356" y2="77188"/>
                        <a14:foregroundMark x1="58356" y1="77188" x2="61507" y2="75469"/>
                        <a14:foregroundMark x1="22534" y1="9844" x2="20753" y2="23125"/>
                        <a14:foregroundMark x1="20753" y1="23125" x2="24110" y2="15000"/>
                        <a14:foregroundMark x1="36712" y1="8125" x2="32329" y2="11563"/>
                        <a14:foregroundMark x1="32329" y1="11563" x2="35000" y2="22656"/>
                        <a14:foregroundMark x1="35000" y1="22656" x2="36986" y2="7344"/>
                        <a14:foregroundMark x1="51644" y1="6563" x2="45890" y2="8438"/>
                        <a14:foregroundMark x1="45890" y1="8438" x2="47740" y2="25313"/>
                        <a14:foregroundMark x1="47740" y1="25313" x2="53836" y2="13594"/>
                        <a14:foregroundMark x1="81781" y1="40469" x2="74452" y2="40000"/>
                        <a14:foregroundMark x1="74452" y1="40000" x2="75548" y2="53906"/>
                        <a14:foregroundMark x1="75548" y1="53906" x2="79247" y2="37188"/>
                        <a14:foregroundMark x1="79247" y1="37188" x2="79110" y2="36875"/>
                        <a14:foregroundMark x1="78493" y1="71094" x2="72740" y2="71094"/>
                        <a14:foregroundMark x1="72740" y1="71094" x2="71849" y2="91406"/>
                        <a14:foregroundMark x1="71849" y1="91406" x2="77123" y2="72813"/>
                        <a14:foregroundMark x1="77123" y1="72813" x2="76438" y2="67031"/>
                        <a14:foregroundMark x1="91301" y1="8438" x2="82260" y2="4688"/>
                        <a14:foregroundMark x1="82260" y1="4688" x2="76027" y2="19063"/>
                        <a14:foregroundMark x1="76027" y1="19063" x2="94247" y2="19688"/>
                        <a14:foregroundMark x1="94247" y1="19688" x2="89041" y2="9375"/>
                        <a14:foregroundMark x1="23767" y1="42344" x2="18288" y2="38750"/>
                        <a14:foregroundMark x1="18288" y1="38750" x2="20890" y2="50938"/>
                        <a14:foregroundMark x1="20890" y1="50938" x2="23562" y2="35000"/>
                        <a14:foregroundMark x1="66370" y1="8438" x2="59452" y2="8281"/>
                        <a14:foregroundMark x1="59452" y1="8281" x2="54041" y2="42969"/>
                        <a14:foregroundMark x1="54041" y1="42969" x2="64726" y2="34375"/>
                        <a14:foregroundMark x1="64726" y1="34375" x2="64795" y2="7813"/>
                        <a14:foregroundMark x1="64795" y1="7813" x2="64726" y2="7656"/>
                        <a14:backgroundMark x1="96918" y1="69531" x2="89041" y2="71406"/>
                        <a14:backgroundMark x1="89041" y1="71406" x2="86507" y2="81094"/>
                        <a14:backgroundMark x1="86507" y1="81094" x2="85068" y2="95313"/>
                        <a14:backgroundMark x1="85068" y1="95313" x2="93356" y2="96250"/>
                        <a14:backgroundMark x1="93356" y1="96250" x2="96918" y2="70000"/>
                        <a14:backgroundMark x1="96438" y1="79063" x2="97808" y2="98594"/>
                        <a14:backgroundMark x1="97808" y1="98594" x2="92671" y2="94688"/>
                        <a14:backgroundMark x1="92671" y1="94688" x2="92671" y2="94688"/>
                        <a14:backgroundMark x1="96164" y1="72344" x2="99726" y2="82344"/>
                        <a14:backgroundMark x1="99726" y1="82344" x2="99110" y2="93594"/>
                        <a14:backgroundMark x1="99110" y1="93594" x2="92945" y2="99688"/>
                        <a14:backgroundMark x1="92945" y1="99688" x2="92877" y2="99531"/>
                        <a14:backgroundMark x1="95753" y1="69375" x2="99658" y2="88906"/>
                        <a14:backgroundMark x1="99658" y1="88906" x2="98699" y2="96719"/>
                        <a14:backgroundMark x1="86438" y1="91875" x2="83973" y2="98438"/>
                        <a14:backgroundMark x1="86986" y1="97969" x2="86164" y2="98906"/>
                        <a14:backgroundMark x1="93973" y1="97813" x2="94384" y2="98281"/>
                        <a14:backgroundMark x1="91027" y1="97656" x2="92260" y2="97969"/>
                        <a14:backgroundMark x1="90411" y1="96719" x2="85479" y2="98438"/>
                        <a14:backgroundMark x1="85479" y1="98438" x2="85548" y2="98594"/>
                        <a14:backgroundMark x1="87740" y1="97969" x2="90685" y2="99844"/>
                      </a14:backgroundRemoval>
                    </a14:imgEffect>
                  </a14:imgLayer>
                </a14:imgProps>
              </a:ext>
              <a:ext uri="{28A0092B-C50C-407E-A947-70E740481C1C}">
                <a14:useLocalDpi xmlns:a14="http://schemas.microsoft.com/office/drawing/2010/main" val="0"/>
              </a:ext>
            </a:extLst>
          </a:blip>
          <a:srcRect r="3204"/>
          <a:stretch/>
        </p:blipFill>
        <p:spPr>
          <a:xfrm>
            <a:off x="295026" y="1650859"/>
            <a:ext cx="10959117" cy="4963005"/>
          </a:xfrm>
          <a:prstGeom prst="rect">
            <a:avLst/>
          </a:prstGeom>
        </p:spPr>
      </p:pic>
    </p:spTree>
    <p:extLst>
      <p:ext uri="{BB962C8B-B14F-4D97-AF65-F5344CB8AC3E}">
        <p14:creationId xmlns:p14="http://schemas.microsoft.com/office/powerpoint/2010/main" val="71403039"/>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005489"/>
      </a:accent1>
      <a:accent2>
        <a:srgbClr val="347121"/>
      </a:accent2>
      <a:accent3>
        <a:srgbClr val="866243"/>
      </a:accent3>
      <a:accent4>
        <a:srgbClr val="942A86"/>
      </a:accent4>
      <a:accent5>
        <a:srgbClr val="FAC52D"/>
      </a:accent5>
      <a:accent6>
        <a:srgbClr val="000000"/>
      </a:accent6>
      <a:hlink>
        <a:srgbClr val="0563C1"/>
      </a:hlink>
      <a:folHlink>
        <a:srgbClr val="954F72"/>
      </a:folHlink>
    </a:clrScheme>
    <a:fontScheme name="Custom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0F6961438152944BF87BF4E9E848635" ma:contentTypeVersion="18" ma:contentTypeDescription="Create a new document." ma:contentTypeScope="" ma:versionID="d3cc837e849e7a32d3364ab684e4f6a9">
  <xsd:schema xmlns:xsd="http://www.w3.org/2001/XMLSchema" xmlns:xs="http://www.w3.org/2001/XMLSchema" xmlns:p="http://schemas.microsoft.com/office/2006/metadata/properties" xmlns:ns2="32f817ff-fc3a-4cc0-ab6c-e852319d3ace" xmlns:ns3="85c05e24-a105-49de-a73e-6adfee89cacb" targetNamespace="http://schemas.microsoft.com/office/2006/metadata/properties" ma:root="true" ma:fieldsID="c7a7da24c5f60da7d117b798657b1c9a" ns2:_="" ns3:_="">
    <xsd:import namespace="32f817ff-fc3a-4cc0-ab6c-e852319d3ace"/>
    <xsd:import namespace="85c05e24-a105-49de-a73e-6adfee89cac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LengthInSecond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f817ff-fc3a-4cc0-ab6c-e852319d3a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47a77f1-cf3c-4eb3-ad1c-cfadb09caf68"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c05e24-a105-49de-a73e-6adfee89cac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8c0fde83-1fe4-4a1a-a7fe-85148a72ba1d}" ma:internalName="TaxCatchAll" ma:showField="CatchAllData" ma:web="85c05e24-a105-49de-a73e-6adfee89ca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2f817ff-fc3a-4cc0-ab6c-e852319d3ace">
      <Terms xmlns="http://schemas.microsoft.com/office/infopath/2007/PartnerControls"/>
    </lcf76f155ced4ddcb4097134ff3c332f>
    <TaxCatchAll xmlns="85c05e24-a105-49de-a73e-6adfee89cac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1873C1-A3BC-41A5-87F7-9327D7083D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f817ff-fc3a-4cc0-ab6c-e852319d3ace"/>
    <ds:schemaRef ds:uri="85c05e24-a105-49de-a73e-6adfee89ca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82FB1ED-8F9E-4F85-9E4B-32694F94F46A}">
  <ds:schemaRefs>
    <ds:schemaRef ds:uri="http://www.w3.org/XML/1998/namespace"/>
    <ds:schemaRef ds:uri="http://schemas.microsoft.com/office/2006/metadata/properties"/>
    <ds:schemaRef ds:uri="http://schemas.microsoft.com/office/infopath/2007/PartnerControls"/>
    <ds:schemaRef ds:uri="32f817ff-fc3a-4cc0-ab6c-e852319d3ace"/>
    <ds:schemaRef ds:uri="85c05e24-a105-49de-a73e-6adfee89cacb"/>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4BC947B0-476A-4487-8656-C6A9ABF1428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Integral</Template>
  <TotalTime>3534</TotalTime>
  <Words>1385</Words>
  <Application>Microsoft Office PowerPoint</Application>
  <PresentationFormat>Widescreen</PresentationFormat>
  <Paragraphs>220</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Black</vt:lpstr>
      <vt:lpstr>Arial Nova</vt:lpstr>
      <vt:lpstr>Calibri</vt:lpstr>
      <vt:lpstr>HelveticaNeueLT Std</vt:lpstr>
      <vt:lpstr>Office Theme</vt:lpstr>
      <vt:lpstr>Children and Young People's Service</vt:lpstr>
      <vt:lpstr> </vt:lpstr>
      <vt:lpstr>Service in a Snapshot – Front Door Team</vt:lpstr>
      <vt:lpstr>Children in Care Team</vt:lpstr>
      <vt:lpstr>Adoption Team</vt:lpstr>
      <vt:lpstr>Leaving Care Team</vt:lpstr>
      <vt:lpstr>Search for a Safety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Glossary of acronyms and definitions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Daly</dc:creator>
  <cp:lastModifiedBy>Claire Wilson</cp:lastModifiedBy>
  <cp:revision>2</cp:revision>
  <dcterms:created xsi:type="dcterms:W3CDTF">2023-04-24T09:24:53Z</dcterms:created>
  <dcterms:modified xsi:type="dcterms:W3CDTF">2024-07-09T10:15:16Z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ecdfc32-7be5-4b17-9f97-00453388bdd7_Enabled">
    <vt:lpwstr>true</vt:lpwstr>
  </property>
  <property fmtid="{D5CDD505-2E9C-101B-9397-08002B2CF9AE}" pid="3" name="MSIP_Label_3ecdfc32-7be5-4b17-9f97-00453388bdd7_SetDate">
    <vt:lpwstr>2023-04-24T09:36:47Z</vt:lpwstr>
  </property>
  <property fmtid="{D5CDD505-2E9C-101B-9397-08002B2CF9AE}" pid="4" name="MSIP_Label_3ecdfc32-7be5-4b17-9f97-00453388bdd7_Method">
    <vt:lpwstr>Standard</vt:lpwstr>
  </property>
  <property fmtid="{D5CDD505-2E9C-101B-9397-08002B2CF9AE}" pid="5" name="MSIP_Label_3ecdfc32-7be5-4b17-9f97-00453388bdd7_Name">
    <vt:lpwstr>OFFICIAL</vt:lpwstr>
  </property>
  <property fmtid="{D5CDD505-2E9C-101B-9397-08002B2CF9AE}" pid="6" name="MSIP_Label_3ecdfc32-7be5-4b17-9f97-00453388bdd7_SiteId">
    <vt:lpwstr>ad3d9c73-9830-44a1-b487-e1055441c70e</vt:lpwstr>
  </property>
  <property fmtid="{D5CDD505-2E9C-101B-9397-08002B2CF9AE}" pid="7" name="MSIP_Label_3ecdfc32-7be5-4b17-9f97-00453388bdd7_ActionId">
    <vt:lpwstr>8556322b-dedc-47ad-a9aa-0000f17a8586</vt:lpwstr>
  </property>
  <property fmtid="{D5CDD505-2E9C-101B-9397-08002B2CF9AE}" pid="8" name="MSIP_Label_3ecdfc32-7be5-4b17-9f97-00453388bdd7_ContentBits">
    <vt:lpwstr>2</vt:lpwstr>
  </property>
  <property fmtid="{D5CDD505-2E9C-101B-9397-08002B2CF9AE}" pid="9" name="ContentTypeId">
    <vt:lpwstr>0x010100B0F6961438152944BF87BF4E9E848635</vt:lpwstr>
  </property>
  <property fmtid="{D5CDD505-2E9C-101B-9397-08002B2CF9AE}" pid="10" name="MediaServiceImageTags">
    <vt:lpwstr/>
  </property>
</Properties>
</file>